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7" r:id="rId9"/>
    <p:sldId id="270" r:id="rId10"/>
    <p:sldId id="271" r:id="rId11"/>
    <p:sldId id="261" r:id="rId12"/>
    <p:sldId id="269" r:id="rId13"/>
    <p:sldId id="268" r:id="rId14"/>
    <p:sldId id="262" r:id="rId15"/>
    <p:sldId id="272" r:id="rId16"/>
    <p:sldId id="273" r:id="rId17"/>
    <p:sldId id="274" r:id="rId18"/>
    <p:sldId id="275" r:id="rId19"/>
    <p:sldId id="263" r:id="rId20"/>
    <p:sldId id="264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827"/>
    <a:srgbClr val="007BB1"/>
    <a:srgbClr val="000D7C"/>
    <a:srgbClr val="812DC8"/>
    <a:srgbClr val="E00B8E"/>
    <a:srgbClr val="FF301B"/>
    <a:srgbClr val="F600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38"/>
    <p:restoredTop sz="93230"/>
  </p:normalViewPr>
  <p:slideViewPr>
    <p:cSldViewPr snapToGrid="0" snapToObjects="1">
      <p:cViewPr varScale="1">
        <p:scale>
          <a:sx n="138" d="100"/>
          <a:sy n="138" d="100"/>
        </p:scale>
        <p:origin x="9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79DFB4-6C0E-BA4C-BA2F-E0660C6F0EFE}" type="datetimeFigureOut">
              <a:rPr lang="fr-FR" smtClean="0"/>
              <a:t>01/03/2019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9C4644-2128-354C-BA24-E4372689D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3031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C4644-2128-354C-BA24-E4372689D8B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5962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C4644-2128-354C-BA24-E4372689D8B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4178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C4644-2128-354C-BA24-E4372689D8B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0049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C4644-2128-354C-BA24-E4372689D8B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6252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C4644-2128-354C-BA24-E4372689D8B9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563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C4644-2128-354C-BA24-E4372689D8B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0128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8D0144-C3BB-344F-A815-C71831D765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20C6D90-9049-254B-859F-89A88B26F0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7C423DA-C3FE-674F-9337-899417852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642ED-5F21-D644-9029-CF8C512137D5}" type="datetimeFigureOut">
              <a:rPr lang="fr-FR" smtClean="0"/>
              <a:t>01/03/2019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6D3882-3FFE-5D40-8FC9-FB559A610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866B7F9-2646-1043-8F0F-1ADD9017C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B6272-89CD-4546-A595-385AA88FF3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8330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4AF1CD-1A8F-BE4C-97A9-653937F8F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62B8E0E-387D-E743-AD20-A653C0CD92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B8C651F-F628-9D46-90E9-FE9FC84CB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642ED-5F21-D644-9029-CF8C512137D5}" type="datetimeFigureOut">
              <a:rPr lang="fr-FR" smtClean="0"/>
              <a:t>01/03/2019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283A392-A026-6944-8287-801133330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6B243DC-D684-614C-9D65-3C6326FB7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B6272-89CD-4546-A595-385AA88FF3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9263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D843AA9-D28C-D44B-97A8-10892DDE64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C9F6BC5-5F4D-644D-AF5B-9D6AE0B202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E9A979D-EF6D-DC49-9807-55B392FEE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642ED-5F21-D644-9029-CF8C512137D5}" type="datetimeFigureOut">
              <a:rPr lang="fr-FR" smtClean="0"/>
              <a:t>01/03/2019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547FFAE-EFCF-EF44-8E90-E773CBA4B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895916-3FD6-CD4C-8501-36B8CA7DE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B6272-89CD-4546-A595-385AA88FF3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4229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97EB9C-2447-3845-AA18-BAE4FEEDE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67338C-6664-F943-8432-5BE66EE93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2E0739-8CC9-2246-A00F-139E2C174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642ED-5F21-D644-9029-CF8C512137D5}" type="datetimeFigureOut">
              <a:rPr lang="fr-FR" smtClean="0"/>
              <a:t>01/03/2019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F19FE4C-57FE-0742-89C0-E6298B251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EC6EAD-6E62-DB4F-BAA7-3F4B28B78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B6272-89CD-4546-A595-385AA88FF3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6172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D59039-C0E0-2F43-AAB1-EE07D30E4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C0A40A4-A3CB-344B-A4AC-1D0B069E4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7593AA-3BA0-B549-9888-DB2FA6961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642ED-5F21-D644-9029-CF8C512137D5}" type="datetimeFigureOut">
              <a:rPr lang="fr-FR" smtClean="0"/>
              <a:t>01/03/2019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E1C8C47-56BF-5644-9508-AD8D5ECCF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5ED5659-61CB-AD40-B0B9-C299CF3FE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B6272-89CD-4546-A595-385AA88FF3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8253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C85A12-179E-CF4C-9581-EA73259F3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6FCFAD-907F-A942-9336-9103F6F8B6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39E7A85-63D3-714D-BDCA-4B264E262E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B59ACBB-8417-8C4B-B9CE-EAA3C2E8B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642ED-5F21-D644-9029-CF8C512137D5}" type="datetimeFigureOut">
              <a:rPr lang="fr-FR" smtClean="0"/>
              <a:t>01/03/2019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CFC870A-57CB-FD46-8D6B-0F7A2B236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0051C35-4A60-DA4A-8F91-7D2C13F81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B6272-89CD-4546-A595-385AA88FF3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7192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A7F5E1-3060-E448-8415-EFA663B6A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62D0FB-2D45-A749-94C9-623EEF92C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073E128-6694-3F48-811C-297F611F3E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84CD0A7-F2BA-1F4C-8F46-B8AF94B4BD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5695B9C-2EF9-3340-97FA-34D6A2EB6A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4F3B49-C0B7-A447-A0FA-70A7CCD47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642ED-5F21-D644-9029-CF8C512137D5}" type="datetimeFigureOut">
              <a:rPr lang="fr-FR" smtClean="0"/>
              <a:t>01/03/2019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883CBB-4EBD-CF40-AF40-616389914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D834EBB-01FD-9548-B557-20EE91F6C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B6272-89CD-4546-A595-385AA88FF3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490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D0BC55-9E28-0242-A03F-4E38927C0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A9DE78F-3908-3141-AC3C-AE9DE8BCE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642ED-5F21-D644-9029-CF8C512137D5}" type="datetimeFigureOut">
              <a:rPr lang="fr-FR" smtClean="0"/>
              <a:t>01/03/2019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2781440-25A0-614B-BC55-A28180B96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762C149-7E4C-7C4E-B68B-C68BF1E9F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B6272-89CD-4546-A595-385AA88FF3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2676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D281C8F-ABD3-5742-91C2-DECBFA03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642ED-5F21-D644-9029-CF8C512137D5}" type="datetimeFigureOut">
              <a:rPr lang="fr-FR" smtClean="0"/>
              <a:t>01/03/2019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5A694B7-1276-4C42-B61D-E99CC8E35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5E909EB-AAC5-DD49-961E-357FD7421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B6272-89CD-4546-A595-385AA88FF3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4516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C1C724-5159-F64A-9017-90EAFDF3A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376145-9C15-7945-88C7-54F2B3B67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915CFBD-2A42-8F48-857C-4CB498D63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4DB2C28-B8E8-A049-B124-0F2B95E03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642ED-5F21-D644-9029-CF8C512137D5}" type="datetimeFigureOut">
              <a:rPr lang="fr-FR" smtClean="0"/>
              <a:t>01/03/2019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174FC07-D683-1348-80BE-C13D453B7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BCE8B1B-9D43-574B-A275-418BA14E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B6272-89CD-4546-A595-385AA88FF3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2265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31A96E-E991-7A4F-8F7A-A463A3FE5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73F368B-7148-214D-83B9-7914ACB7CA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B34EA65-9949-E54E-8B3F-BFDAFAD86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0660C40-E058-394D-AF3F-3903C7A3D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642ED-5F21-D644-9029-CF8C512137D5}" type="datetimeFigureOut">
              <a:rPr lang="fr-FR" smtClean="0"/>
              <a:t>01/03/2019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FDFDB4E-4180-0B40-BF07-AB1BF013A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40398D0-BB93-4C43-85DE-3CB05C31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B6272-89CD-4546-A595-385AA88FF3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7335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2C453E0-8E06-4642-A7AE-5619EDA29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3B76FCC-2FAE-4842-88C2-41ABB0AB7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248EEA-0A29-A04F-8730-D0318EBB4C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642ED-5F21-D644-9029-CF8C512137D5}" type="datetimeFigureOut">
              <a:rPr lang="fr-FR" smtClean="0"/>
              <a:t>01/03/2019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43F284-D70D-264E-9553-108072E9D7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C5DB2B3-8503-4140-AFF9-52F0804B52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B6272-89CD-4546-A595-385AA88FF3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0658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1403AF-CABD-204A-AD61-DE85344976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42204"/>
            <a:ext cx="12192000" cy="2387600"/>
          </a:xfrm>
        </p:spPr>
        <p:txBody>
          <a:bodyPr>
            <a:normAutofit/>
          </a:bodyPr>
          <a:lstStyle/>
          <a:p>
            <a:pPr lvl="0" fontAlgn="base"/>
            <a:r>
              <a:rPr lang="en-US" sz="4000" dirty="0">
                <a:latin typeface="Avenir Roman" panose="02000503020000020003" pitchFamily="2" charset="0"/>
              </a:rPr>
              <a:t>Scaling up the effect of cross-ecosystem subsidy to the landscape: a multi-layered approach</a:t>
            </a:r>
            <a:br>
              <a:rPr lang="fr-FR" sz="4000" dirty="0">
                <a:latin typeface="Avenir Roman" panose="02000503020000020003" pitchFamily="2" charset="0"/>
              </a:rPr>
            </a:br>
            <a:endParaRPr lang="fr-FR" sz="4000" dirty="0">
              <a:latin typeface="Avenir Roman" panose="02000503020000020003" pitchFamily="2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8ADA7BF-F087-AF45-986B-6FA2D15AD0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026619"/>
            <a:ext cx="12192000" cy="1655762"/>
          </a:xfrm>
        </p:spPr>
        <p:txBody>
          <a:bodyPr>
            <a:normAutofit/>
          </a:bodyPr>
          <a:lstStyle/>
          <a:p>
            <a:r>
              <a:rPr lang="fr-FR" dirty="0" err="1">
                <a:latin typeface="Avenir Roman" panose="02000503020000020003" pitchFamily="2" charset="0"/>
              </a:rPr>
              <a:t>Eric</a:t>
            </a:r>
            <a:r>
              <a:rPr lang="fr-FR" dirty="0">
                <a:latin typeface="Avenir Roman" panose="02000503020000020003" pitchFamily="2" charset="0"/>
              </a:rPr>
              <a:t> Harvey*, Isabelle Gounand*, Emanuel </a:t>
            </a:r>
            <a:r>
              <a:rPr lang="fr-FR" dirty="0" err="1">
                <a:latin typeface="Avenir Roman" panose="02000503020000020003" pitchFamily="2" charset="0"/>
              </a:rPr>
              <a:t>Fronhofer</a:t>
            </a:r>
            <a:r>
              <a:rPr lang="fr-FR" dirty="0">
                <a:latin typeface="Avenir Roman" panose="02000503020000020003" pitchFamily="2" charset="0"/>
              </a:rPr>
              <a:t> and Florian </a:t>
            </a:r>
            <a:r>
              <a:rPr lang="fr-FR" dirty="0" err="1">
                <a:latin typeface="Avenir Roman" panose="02000503020000020003" pitchFamily="2" charset="0"/>
              </a:rPr>
              <a:t>Altermatt</a:t>
            </a:r>
            <a:endParaRPr lang="fr-FR" dirty="0">
              <a:latin typeface="Avenir Roman" panose="02000503020000020003" pitchFamily="2" charset="0"/>
            </a:endParaRPr>
          </a:p>
          <a:p>
            <a:endParaRPr lang="fr-FR" dirty="0">
              <a:latin typeface="Avenir Roman" panose="02000503020000020003" pitchFamily="2" charset="0"/>
            </a:endParaRPr>
          </a:p>
          <a:p>
            <a:r>
              <a:rPr lang="fr-FR" dirty="0">
                <a:latin typeface="Avenir Roman" panose="02000503020000020003" pitchFamily="2" charset="0"/>
              </a:rPr>
              <a:t>(“</a:t>
            </a:r>
            <a:r>
              <a:rPr lang="fr-FR" dirty="0" err="1">
                <a:latin typeface="Avenir Roman" panose="02000503020000020003" pitchFamily="2" charset="0"/>
              </a:rPr>
              <a:t>blue</a:t>
            </a:r>
            <a:r>
              <a:rPr lang="fr-FR" dirty="0">
                <a:latin typeface="Avenir Roman" panose="02000503020000020003" pitchFamily="2" charset="0"/>
              </a:rPr>
              <a:t>-green </a:t>
            </a:r>
            <a:r>
              <a:rPr lang="fr-FR" dirty="0" err="1">
                <a:latin typeface="Avenir Roman" panose="02000503020000020003" pitchFamily="2" charset="0"/>
              </a:rPr>
              <a:t>experiment</a:t>
            </a:r>
            <a:r>
              <a:rPr lang="fr-FR" dirty="0">
                <a:latin typeface="Avenir Roman" panose="02000503020000020003" pitchFamily="2" charset="0"/>
              </a:rPr>
              <a:t>“)</a:t>
            </a:r>
          </a:p>
        </p:txBody>
      </p:sp>
      <p:pic>
        <p:nvPicPr>
          <p:cNvPr id="5" name="Image 9" descr="EMERGe_logo_def.pdf">
            <a:extLst>
              <a:ext uri="{FF2B5EF4-FFF2-40B4-BE49-F238E27FC236}">
                <a16:creationId xmlns:a16="http://schemas.microsoft.com/office/drawing/2014/main" id="{AC191EF5-C940-2548-A4E6-D215A6ED1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33" y="22862"/>
            <a:ext cx="1234989" cy="746036"/>
          </a:xfrm>
          <a:prstGeom prst="rect">
            <a:avLst/>
          </a:prstGeom>
        </p:spPr>
      </p:pic>
      <p:sp>
        <p:nvSpPr>
          <p:cNvPr id="6" name="ZoneTexte 1">
            <a:extLst>
              <a:ext uri="{FF2B5EF4-FFF2-40B4-BE49-F238E27FC236}">
                <a16:creationId xmlns:a16="http://schemas.microsoft.com/office/drawing/2014/main" id="{514699D7-26EB-CE48-8E92-C4F733EB1CCD}"/>
              </a:ext>
            </a:extLst>
          </p:cNvPr>
          <p:cNvSpPr txBox="1"/>
          <p:nvPr/>
        </p:nvSpPr>
        <p:spPr>
          <a:xfrm>
            <a:off x="1569881" y="22862"/>
            <a:ext cx="26977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u-ES" sz="2000" dirty="0"/>
              <a:t>Altermatt lab -</a:t>
            </a:r>
          </a:p>
          <a:p>
            <a:r>
              <a:rPr lang="eu-ES" sz="2000" dirty="0"/>
              <a:t>EMERGe Working group</a:t>
            </a:r>
          </a:p>
        </p:txBody>
      </p:sp>
    </p:spTree>
    <p:extLst>
      <p:ext uri="{BB962C8B-B14F-4D97-AF65-F5344CB8AC3E}">
        <p14:creationId xmlns:p14="http://schemas.microsoft.com/office/powerpoint/2010/main" val="765411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310C07E5-CFBD-2947-B641-B6CBA526C02C}"/>
              </a:ext>
            </a:extLst>
          </p:cNvPr>
          <p:cNvSpPr txBox="1"/>
          <p:nvPr/>
        </p:nvSpPr>
        <p:spPr>
          <a:xfrm>
            <a:off x="741990" y="471382"/>
            <a:ext cx="8116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latin typeface="Avenir Roman" panose="02000503020000020003" pitchFamily="2" charset="0"/>
              </a:rPr>
              <a:t>Blue-Green 2 : </a:t>
            </a:r>
            <a:r>
              <a:rPr lang="fr-FR" sz="2800" b="1" dirty="0" err="1">
                <a:latin typeface="Avenir Roman" panose="02000503020000020003" pitchFamily="2" charset="0"/>
              </a:rPr>
              <a:t>Effects</a:t>
            </a:r>
            <a:r>
              <a:rPr lang="fr-FR" sz="2800" b="1" dirty="0">
                <a:latin typeface="Avenir Roman" panose="02000503020000020003" pitchFamily="2" charset="0"/>
              </a:rPr>
              <a:t> of cross-</a:t>
            </a:r>
            <a:r>
              <a:rPr lang="fr-FR" sz="2800" b="1" dirty="0" err="1">
                <a:latin typeface="Avenir Roman" panose="02000503020000020003" pitchFamily="2" charset="0"/>
              </a:rPr>
              <a:t>ecosystem</a:t>
            </a:r>
            <a:r>
              <a:rPr lang="fr-FR" sz="2800" b="1" dirty="0">
                <a:latin typeface="Avenir Roman" panose="02000503020000020003" pitchFamily="2" charset="0"/>
              </a:rPr>
              <a:t> </a:t>
            </a:r>
            <a:r>
              <a:rPr lang="fr-FR" sz="2800" b="1" dirty="0" err="1">
                <a:latin typeface="Avenir Roman" panose="02000503020000020003" pitchFamily="2" charset="0"/>
              </a:rPr>
              <a:t>flows</a:t>
            </a:r>
            <a:endParaRPr lang="fr-FR" sz="28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39D3F9A-C8AD-4841-B13B-7F8ADBD7F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1990" y="1043756"/>
            <a:ext cx="12445139" cy="552570"/>
          </a:xfrm>
        </p:spPr>
        <p:txBody>
          <a:bodyPr>
            <a:normAutofit/>
          </a:bodyPr>
          <a:lstStyle/>
          <a:p>
            <a:pPr algn="l"/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A) on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community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 composition in </a:t>
            </a:r>
            <a:r>
              <a:rPr lang="fr-FR" b="1" dirty="0" err="1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blue</a:t>
            </a:r>
            <a:r>
              <a:rPr lang="fr-FR" b="1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 networks </a:t>
            </a:r>
            <a:r>
              <a:rPr lang="fr-FR" dirty="0">
                <a:latin typeface="Avenir Roman" panose="02000503020000020003" pitchFamily="2" charset="0"/>
              </a:rPr>
              <a:t>=&gt; RDA + Permutation ANOVA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6C05028-21D4-0E4C-9A0B-42154E145C5C}"/>
              </a:ext>
            </a:extLst>
          </p:cNvPr>
          <p:cNvSpPr txBox="1"/>
          <p:nvPr/>
        </p:nvSpPr>
        <p:spPr>
          <a:xfrm>
            <a:off x="2427738" y="2000613"/>
            <a:ext cx="958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Isolated</a:t>
            </a:r>
            <a:r>
              <a:rPr lang="fr-FR" sz="1400" dirty="0"/>
              <a:t> (I)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F6735C5-433A-394E-A92B-840DA3C9A559}"/>
              </a:ext>
            </a:extLst>
          </p:cNvPr>
          <p:cNvSpPr txBox="1"/>
          <p:nvPr/>
        </p:nvSpPr>
        <p:spPr>
          <a:xfrm>
            <a:off x="4122324" y="2000221"/>
            <a:ext cx="1218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Connected</a:t>
            </a:r>
            <a:r>
              <a:rPr lang="fr-FR" sz="1400" dirty="0"/>
              <a:t> (C)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F2BBF86-37B1-5542-91E1-E4E91AA96A87}"/>
              </a:ext>
            </a:extLst>
          </p:cNvPr>
          <p:cNvSpPr txBox="1"/>
          <p:nvPr/>
        </p:nvSpPr>
        <p:spPr>
          <a:xfrm>
            <a:off x="1395371" y="1823703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t0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9DB4FC7-D529-4846-8DCA-1410D6258DE5}"/>
              </a:ext>
            </a:extLst>
          </p:cNvPr>
          <p:cNvSpPr txBox="1"/>
          <p:nvPr/>
        </p:nvSpPr>
        <p:spPr>
          <a:xfrm>
            <a:off x="7592291" y="634538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54C8601-8E42-224D-9D02-4711846D5B5D}"/>
              </a:ext>
            </a:extLst>
          </p:cNvPr>
          <p:cNvSpPr txBox="1"/>
          <p:nvPr/>
        </p:nvSpPr>
        <p:spPr>
          <a:xfrm>
            <a:off x="7957129" y="635231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CD28A22-1C2F-6A4E-9987-304BB5FAE848}"/>
              </a:ext>
            </a:extLst>
          </p:cNvPr>
          <p:cNvSpPr txBox="1"/>
          <p:nvPr/>
        </p:nvSpPr>
        <p:spPr>
          <a:xfrm>
            <a:off x="8546728" y="6352189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FA6F77C-09F7-104F-AEA6-D91BB64B815B}"/>
              </a:ext>
            </a:extLst>
          </p:cNvPr>
          <p:cNvSpPr txBox="1"/>
          <p:nvPr/>
        </p:nvSpPr>
        <p:spPr>
          <a:xfrm>
            <a:off x="8911566" y="635911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788BD89-51EB-B745-955D-C4C375D6EBCA}"/>
              </a:ext>
            </a:extLst>
          </p:cNvPr>
          <p:cNvSpPr txBox="1"/>
          <p:nvPr/>
        </p:nvSpPr>
        <p:spPr>
          <a:xfrm>
            <a:off x="9509033" y="6338456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5D85947-0F02-3B4B-A166-CE33DE7534B9}"/>
              </a:ext>
            </a:extLst>
          </p:cNvPr>
          <p:cNvSpPr txBox="1"/>
          <p:nvPr/>
        </p:nvSpPr>
        <p:spPr>
          <a:xfrm>
            <a:off x="9873871" y="634538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696B4C3-0678-874A-91AD-83DF9C063542}"/>
              </a:ext>
            </a:extLst>
          </p:cNvPr>
          <p:cNvSpPr txBox="1"/>
          <p:nvPr/>
        </p:nvSpPr>
        <p:spPr>
          <a:xfrm>
            <a:off x="10471338" y="6349637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8106C8A-3E34-EB41-9CC8-2CCBBD40C5EB}"/>
              </a:ext>
            </a:extLst>
          </p:cNvPr>
          <p:cNvSpPr txBox="1"/>
          <p:nvPr/>
        </p:nvSpPr>
        <p:spPr>
          <a:xfrm>
            <a:off x="10836176" y="635656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BB797D7-C2CC-AE4C-A17A-0AD395F0CD1C}"/>
              </a:ext>
            </a:extLst>
          </p:cNvPr>
          <p:cNvSpPr txBox="1"/>
          <p:nvPr/>
        </p:nvSpPr>
        <p:spPr>
          <a:xfrm>
            <a:off x="7604655" y="229358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7.5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D607005-FAB7-0E42-8260-AF21FA819C5C}"/>
              </a:ext>
            </a:extLst>
          </p:cNvPr>
          <p:cNvSpPr txBox="1"/>
          <p:nvPr/>
        </p:nvSpPr>
        <p:spPr>
          <a:xfrm>
            <a:off x="8627954" y="229358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13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C3389C8-0B9B-E440-AA4E-9CE62B92F410}"/>
              </a:ext>
            </a:extLst>
          </p:cNvPr>
          <p:cNvSpPr txBox="1"/>
          <p:nvPr/>
        </p:nvSpPr>
        <p:spPr>
          <a:xfrm>
            <a:off x="9509033" y="229358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22.5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214644A-5540-BD48-B56B-93449FEA5782}"/>
              </a:ext>
            </a:extLst>
          </p:cNvPr>
          <p:cNvSpPr txBox="1"/>
          <p:nvPr/>
        </p:nvSpPr>
        <p:spPr>
          <a:xfrm>
            <a:off x="10713712" y="229358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45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EFF87BD-C7BE-AA45-8C03-A81138E6FD69}"/>
              </a:ext>
            </a:extLst>
          </p:cNvPr>
          <p:cNvSpPr txBox="1"/>
          <p:nvPr/>
        </p:nvSpPr>
        <p:spPr>
          <a:xfrm>
            <a:off x="9046658" y="1755373"/>
            <a:ext cx="824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Day 29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7590649-6DB7-2F48-A052-25E20A63CA85}"/>
              </a:ext>
            </a:extLst>
          </p:cNvPr>
          <p:cNvSpPr txBox="1"/>
          <p:nvPr/>
        </p:nvSpPr>
        <p:spPr>
          <a:xfrm>
            <a:off x="661628" y="5560289"/>
            <a:ext cx="50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7827"/>
                </a:solidFill>
              </a:rPr>
              <a:t>Rot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A3A2405-6036-4E47-9E80-DBEA2F854CB5}"/>
              </a:ext>
            </a:extLst>
          </p:cNvPr>
          <p:cNvSpPr txBox="1"/>
          <p:nvPr/>
        </p:nvSpPr>
        <p:spPr>
          <a:xfrm>
            <a:off x="680896" y="4863227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BB1"/>
                </a:solidFill>
              </a:rPr>
              <a:t>Spi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978D2ED-3F28-AD4D-A435-BF58181B1817}"/>
              </a:ext>
            </a:extLst>
          </p:cNvPr>
          <p:cNvSpPr txBox="1"/>
          <p:nvPr/>
        </p:nvSpPr>
        <p:spPr>
          <a:xfrm>
            <a:off x="674484" y="4492291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000D7C"/>
                </a:solidFill>
              </a:rPr>
              <a:t>Ble</a:t>
            </a:r>
            <a:endParaRPr lang="fr-FR" dirty="0">
              <a:solidFill>
                <a:srgbClr val="000D7C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C50D85C4-767D-3E4A-BE2C-D4D95F0F0720}"/>
              </a:ext>
            </a:extLst>
          </p:cNvPr>
          <p:cNvSpPr txBox="1"/>
          <p:nvPr/>
        </p:nvSpPr>
        <p:spPr>
          <a:xfrm>
            <a:off x="661051" y="4086817"/>
            <a:ext cx="504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812DC8"/>
                </a:solidFill>
              </a:rPr>
              <a:t>Pca</a:t>
            </a:r>
            <a:endParaRPr lang="fr-FR" dirty="0">
              <a:solidFill>
                <a:srgbClr val="812DC8"/>
              </a:solidFill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0FA142E1-5C9C-CF4D-9B13-27DF7811B43E}"/>
              </a:ext>
            </a:extLst>
          </p:cNvPr>
          <p:cNvSpPr txBox="1"/>
          <p:nvPr/>
        </p:nvSpPr>
        <p:spPr>
          <a:xfrm>
            <a:off x="672080" y="3771699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E00B8E"/>
                </a:solidFill>
              </a:rPr>
              <a:t>Col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5E8F4E43-718D-944A-A739-650C71B233A5}"/>
              </a:ext>
            </a:extLst>
          </p:cNvPr>
          <p:cNvSpPr txBox="1"/>
          <p:nvPr/>
        </p:nvSpPr>
        <p:spPr>
          <a:xfrm>
            <a:off x="672080" y="3065875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301B"/>
                </a:solidFill>
              </a:rPr>
              <a:t>Chi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5161789C-80DF-5842-97E4-07A4DF1462BA}"/>
              </a:ext>
            </a:extLst>
          </p:cNvPr>
          <p:cNvSpPr txBox="1"/>
          <p:nvPr/>
        </p:nvSpPr>
        <p:spPr>
          <a:xfrm>
            <a:off x="679742" y="2193326"/>
            <a:ext cx="467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60026"/>
                </a:solidFill>
              </a:rPr>
              <a:t>Tet</a:t>
            </a:r>
            <a:endParaRPr lang="fr-FR" dirty="0">
              <a:solidFill>
                <a:srgbClr val="F60026"/>
              </a:solidFill>
            </a:endParaRPr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5B315FE4-9674-D246-B388-975899A5B02E}"/>
              </a:ext>
            </a:extLst>
          </p:cNvPr>
          <p:cNvCxnSpPr>
            <a:cxnSpLocks/>
          </p:cNvCxnSpPr>
          <p:nvPr/>
        </p:nvCxnSpPr>
        <p:spPr>
          <a:xfrm flipV="1">
            <a:off x="1139531" y="2374016"/>
            <a:ext cx="251654" cy="3976"/>
          </a:xfrm>
          <a:prstGeom prst="line">
            <a:avLst/>
          </a:prstGeom>
          <a:ln w="19050">
            <a:solidFill>
              <a:srgbClr val="F600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CFE490CF-850F-7E49-B6C1-DF6F597067CA}"/>
              </a:ext>
            </a:extLst>
          </p:cNvPr>
          <p:cNvCxnSpPr>
            <a:cxnSpLocks/>
          </p:cNvCxnSpPr>
          <p:nvPr/>
        </p:nvCxnSpPr>
        <p:spPr>
          <a:xfrm flipV="1">
            <a:off x="1140849" y="3241795"/>
            <a:ext cx="249018" cy="8746"/>
          </a:xfrm>
          <a:prstGeom prst="line">
            <a:avLst/>
          </a:prstGeom>
          <a:ln w="19050">
            <a:solidFill>
              <a:srgbClr val="FF30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BB141DFC-0E57-0547-8575-5A9886579FCB}"/>
              </a:ext>
            </a:extLst>
          </p:cNvPr>
          <p:cNvCxnSpPr>
            <a:cxnSpLocks/>
          </p:cNvCxnSpPr>
          <p:nvPr/>
        </p:nvCxnSpPr>
        <p:spPr>
          <a:xfrm flipV="1">
            <a:off x="1136441" y="3942133"/>
            <a:ext cx="257834" cy="1"/>
          </a:xfrm>
          <a:prstGeom prst="line">
            <a:avLst/>
          </a:prstGeom>
          <a:ln w="19050">
            <a:solidFill>
              <a:srgbClr val="E00B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5596CC78-3007-9348-AC08-6E0C709FAAA8}"/>
              </a:ext>
            </a:extLst>
          </p:cNvPr>
          <p:cNvCxnSpPr>
            <a:cxnSpLocks/>
          </p:cNvCxnSpPr>
          <p:nvPr/>
        </p:nvCxnSpPr>
        <p:spPr>
          <a:xfrm flipV="1">
            <a:off x="1131823" y="4274487"/>
            <a:ext cx="267071" cy="1"/>
          </a:xfrm>
          <a:prstGeom prst="line">
            <a:avLst/>
          </a:prstGeom>
          <a:ln w="19050">
            <a:solidFill>
              <a:srgbClr val="812D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992CB321-3A87-474C-90B8-20DB8D0CD6D5}"/>
              </a:ext>
            </a:extLst>
          </p:cNvPr>
          <p:cNvCxnSpPr>
            <a:cxnSpLocks/>
          </p:cNvCxnSpPr>
          <p:nvPr/>
        </p:nvCxnSpPr>
        <p:spPr>
          <a:xfrm flipV="1">
            <a:off x="1131823" y="4699362"/>
            <a:ext cx="267071" cy="1"/>
          </a:xfrm>
          <a:prstGeom prst="line">
            <a:avLst/>
          </a:prstGeom>
          <a:ln w="19050">
            <a:solidFill>
              <a:srgbClr val="000D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2EED30BA-792B-0640-865E-83FFC9189600}"/>
              </a:ext>
            </a:extLst>
          </p:cNvPr>
          <p:cNvCxnSpPr>
            <a:cxnSpLocks/>
          </p:cNvCxnSpPr>
          <p:nvPr/>
        </p:nvCxnSpPr>
        <p:spPr>
          <a:xfrm flipV="1">
            <a:off x="1131823" y="5036273"/>
            <a:ext cx="267071" cy="1"/>
          </a:xfrm>
          <a:prstGeom prst="line">
            <a:avLst/>
          </a:prstGeom>
          <a:ln w="19050">
            <a:solidFill>
              <a:srgbClr val="007B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D0714C85-C29F-8F4B-B30A-747930ABBE11}"/>
              </a:ext>
            </a:extLst>
          </p:cNvPr>
          <p:cNvCxnSpPr>
            <a:cxnSpLocks/>
          </p:cNvCxnSpPr>
          <p:nvPr/>
        </p:nvCxnSpPr>
        <p:spPr>
          <a:xfrm flipV="1">
            <a:off x="1131823" y="5761905"/>
            <a:ext cx="267071" cy="1"/>
          </a:xfrm>
          <a:prstGeom prst="line">
            <a:avLst/>
          </a:prstGeom>
          <a:ln w="19050">
            <a:solidFill>
              <a:srgbClr val="FF78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6E21B3CB-80E9-5A4D-BD79-26EF8C5C10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50"/>
          <a:stretch/>
        </p:blipFill>
        <p:spPr>
          <a:xfrm>
            <a:off x="1402960" y="2247204"/>
            <a:ext cx="4203801" cy="4341424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BDAA5146-5CCA-DB45-B969-58FB5430D137}"/>
              </a:ext>
            </a:extLst>
          </p:cNvPr>
          <p:cNvSpPr txBox="1"/>
          <p:nvPr/>
        </p:nvSpPr>
        <p:spPr>
          <a:xfrm>
            <a:off x="2998625" y="6465578"/>
            <a:ext cx="11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patch size</a:t>
            </a:r>
          </a:p>
        </p:txBody>
      </p: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E4685C8A-1344-5A47-9F24-4F8E4E53302E}"/>
              </a:ext>
            </a:extLst>
          </p:cNvPr>
          <p:cNvCxnSpPr>
            <a:cxnSpLocks/>
          </p:cNvCxnSpPr>
          <p:nvPr/>
        </p:nvCxnSpPr>
        <p:spPr>
          <a:xfrm>
            <a:off x="2170018" y="2042729"/>
            <a:ext cx="3436743" cy="745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B81F0213-F3F6-0441-B571-3A3FD0414919}"/>
              </a:ext>
            </a:extLst>
          </p:cNvPr>
          <p:cNvSpPr txBox="1"/>
          <p:nvPr/>
        </p:nvSpPr>
        <p:spPr>
          <a:xfrm>
            <a:off x="3386270" y="1583145"/>
            <a:ext cx="824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Day 29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1C042CD-9E34-9B47-B1E0-501B492F3C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78"/>
          <a:stretch/>
        </p:blipFill>
        <p:spPr>
          <a:xfrm>
            <a:off x="7348128" y="2631354"/>
            <a:ext cx="3910999" cy="375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83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71C820A-60CF-364E-A7BC-04901FFB8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361" y="1766621"/>
            <a:ext cx="6226929" cy="470755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05EB319-478F-9F4A-A48C-C029443BB772}"/>
              </a:ext>
            </a:extLst>
          </p:cNvPr>
          <p:cNvSpPr txBox="1"/>
          <p:nvPr/>
        </p:nvSpPr>
        <p:spPr>
          <a:xfrm>
            <a:off x="741990" y="471382"/>
            <a:ext cx="8116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latin typeface="Avenir Roman" panose="02000503020000020003" pitchFamily="2" charset="0"/>
              </a:rPr>
              <a:t>Blue-Green 2 : </a:t>
            </a:r>
            <a:r>
              <a:rPr lang="fr-FR" sz="2800" b="1" dirty="0" err="1">
                <a:latin typeface="Avenir Roman" panose="02000503020000020003" pitchFamily="2" charset="0"/>
              </a:rPr>
              <a:t>Effects</a:t>
            </a:r>
            <a:r>
              <a:rPr lang="fr-FR" sz="2800" b="1" dirty="0">
                <a:latin typeface="Avenir Roman" panose="02000503020000020003" pitchFamily="2" charset="0"/>
              </a:rPr>
              <a:t> of cross-</a:t>
            </a:r>
            <a:r>
              <a:rPr lang="fr-FR" sz="2800" b="1" dirty="0" err="1">
                <a:latin typeface="Avenir Roman" panose="02000503020000020003" pitchFamily="2" charset="0"/>
              </a:rPr>
              <a:t>ecosystem</a:t>
            </a:r>
            <a:r>
              <a:rPr lang="fr-FR" sz="2800" b="1" dirty="0">
                <a:latin typeface="Avenir Roman" panose="02000503020000020003" pitchFamily="2" charset="0"/>
              </a:rPr>
              <a:t> </a:t>
            </a:r>
            <a:r>
              <a:rPr lang="fr-FR" sz="2800" b="1" dirty="0" err="1">
                <a:latin typeface="Avenir Roman" panose="02000503020000020003" pitchFamily="2" charset="0"/>
              </a:rPr>
              <a:t>flows</a:t>
            </a:r>
            <a:endParaRPr lang="fr-FR" sz="28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DC624A1-1E60-C64E-84F3-0F66DE38FA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1990" y="1043756"/>
            <a:ext cx="12445139" cy="552570"/>
          </a:xfrm>
        </p:spPr>
        <p:txBody>
          <a:bodyPr>
            <a:normAutofit/>
          </a:bodyPr>
          <a:lstStyle/>
          <a:p>
            <a:pPr algn="l"/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B)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Effect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 size on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species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 (log ratio of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density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isolated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 versus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connected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)</a:t>
            </a:r>
            <a:endParaRPr lang="fr-FR" dirty="0">
              <a:latin typeface="Avenir Roman" panose="02000503020000020003" pitchFamily="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D3FC774-6A25-0149-88FC-8176719FD5AA}"/>
              </a:ext>
            </a:extLst>
          </p:cNvPr>
          <p:cNvSpPr txBox="1"/>
          <p:nvPr/>
        </p:nvSpPr>
        <p:spPr>
          <a:xfrm>
            <a:off x="431621" y="3620655"/>
            <a:ext cx="270894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Note </a:t>
            </a:r>
            <a:r>
              <a:rPr lang="fr-FR" dirty="0" err="1">
                <a:solidFill>
                  <a:srgbClr val="FF0000"/>
                </a:solidFill>
              </a:rPr>
              <a:t>that</a:t>
            </a:r>
            <a:r>
              <a:rPr lang="fr-FR" dirty="0">
                <a:solidFill>
                  <a:srgbClr val="FF0000"/>
                </a:solidFill>
              </a:rPr>
              <a:t> in slides 11 to 14</a:t>
            </a:r>
          </a:p>
          <a:p>
            <a:r>
              <a:rPr lang="fr-FR" dirty="0">
                <a:solidFill>
                  <a:srgbClr val="FF0000"/>
                </a:solidFill>
              </a:rPr>
              <a:t>I have </a:t>
            </a:r>
            <a:r>
              <a:rPr lang="fr-FR" dirty="0" err="1">
                <a:solidFill>
                  <a:srgbClr val="FF0000"/>
                </a:solidFill>
              </a:rPr>
              <a:t>added</a:t>
            </a:r>
            <a:r>
              <a:rPr lang="fr-FR" dirty="0">
                <a:solidFill>
                  <a:srgbClr val="FF0000"/>
                </a:solidFill>
              </a:rPr>
              <a:t> the </a:t>
            </a:r>
            <a:r>
              <a:rPr lang="fr-FR" dirty="0" err="1">
                <a:solidFill>
                  <a:srgbClr val="FF0000"/>
                </a:solidFill>
              </a:rPr>
              <a:t>bacteria</a:t>
            </a:r>
            <a:endParaRPr lang="fr-FR" dirty="0">
              <a:solidFill>
                <a:srgbClr val="FF0000"/>
              </a:solidFill>
            </a:endParaRPr>
          </a:p>
          <a:p>
            <a:r>
              <a:rPr lang="fr-FR" dirty="0">
                <a:solidFill>
                  <a:srgbClr val="FF0000"/>
                </a:solidFill>
              </a:rPr>
              <a:t>in the </a:t>
            </a:r>
            <a:r>
              <a:rPr lang="fr-FR" dirty="0" err="1">
                <a:solidFill>
                  <a:srgbClr val="FF0000"/>
                </a:solidFill>
              </a:rPr>
              <a:t>blue</a:t>
            </a:r>
            <a:r>
              <a:rPr lang="fr-FR" dirty="0">
                <a:solidFill>
                  <a:srgbClr val="FF0000"/>
                </a:solidFill>
              </a:rPr>
              <a:t> network</a:t>
            </a:r>
          </a:p>
          <a:p>
            <a:endParaRPr lang="fr-FR" dirty="0">
              <a:solidFill>
                <a:srgbClr val="FF0000"/>
              </a:solidFill>
            </a:endParaRPr>
          </a:p>
          <a:p>
            <a:r>
              <a:rPr lang="fr-FR" dirty="0">
                <a:solidFill>
                  <a:srgbClr val="FF0000"/>
                </a:solidFill>
              </a:rPr>
              <a:t>If </a:t>
            </a:r>
            <a:r>
              <a:rPr lang="fr-FR" dirty="0" err="1">
                <a:solidFill>
                  <a:srgbClr val="FF0000"/>
                </a:solidFill>
              </a:rPr>
              <a:t>you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don’t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like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it</a:t>
            </a:r>
            <a:r>
              <a:rPr lang="fr-FR" dirty="0">
                <a:solidFill>
                  <a:srgbClr val="FF0000"/>
                </a:solidFill>
              </a:rPr>
              <a:t>, </a:t>
            </a:r>
            <a:r>
              <a:rPr lang="fr-FR" dirty="0" err="1">
                <a:solidFill>
                  <a:srgbClr val="FF0000"/>
                </a:solidFill>
              </a:rPr>
              <a:t>see</a:t>
            </a:r>
            <a:endParaRPr lang="fr-FR" dirty="0">
              <a:solidFill>
                <a:srgbClr val="FF0000"/>
              </a:solidFill>
            </a:endParaRPr>
          </a:p>
          <a:p>
            <a:r>
              <a:rPr lang="fr-FR" dirty="0">
                <a:solidFill>
                  <a:srgbClr val="FF0000"/>
                </a:solidFill>
              </a:rPr>
              <a:t>slides 15 to 18 </a:t>
            </a:r>
            <a:r>
              <a:rPr lang="fr-FR" dirty="0" err="1">
                <a:solidFill>
                  <a:srgbClr val="FF0000"/>
                </a:solidFill>
              </a:rPr>
              <a:t>without</a:t>
            </a:r>
            <a:r>
              <a:rPr lang="fr-FR" dirty="0">
                <a:solidFill>
                  <a:srgbClr val="FF0000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836134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3CA0512-BEBC-EB49-A628-2B6EF7BE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180" y="1479100"/>
            <a:ext cx="8106376" cy="5496123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E36A90B4-DAA5-204A-9B27-749B751E8992}"/>
              </a:ext>
            </a:extLst>
          </p:cNvPr>
          <p:cNvSpPr txBox="1"/>
          <p:nvPr/>
        </p:nvSpPr>
        <p:spPr>
          <a:xfrm>
            <a:off x="741990" y="471382"/>
            <a:ext cx="8116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latin typeface="Avenir Roman" panose="02000503020000020003" pitchFamily="2" charset="0"/>
              </a:rPr>
              <a:t>Blue-Green 2 : </a:t>
            </a:r>
            <a:r>
              <a:rPr lang="fr-FR" sz="2800" b="1" dirty="0" err="1">
                <a:latin typeface="Avenir Roman" panose="02000503020000020003" pitchFamily="2" charset="0"/>
              </a:rPr>
              <a:t>Effects</a:t>
            </a:r>
            <a:r>
              <a:rPr lang="fr-FR" sz="2800" b="1" dirty="0">
                <a:latin typeface="Avenir Roman" panose="02000503020000020003" pitchFamily="2" charset="0"/>
              </a:rPr>
              <a:t> of cross-</a:t>
            </a:r>
            <a:r>
              <a:rPr lang="fr-FR" sz="2800" b="1" dirty="0" err="1">
                <a:latin typeface="Avenir Roman" panose="02000503020000020003" pitchFamily="2" charset="0"/>
              </a:rPr>
              <a:t>ecosystem</a:t>
            </a:r>
            <a:r>
              <a:rPr lang="fr-FR" sz="2800" b="1" dirty="0">
                <a:latin typeface="Avenir Roman" panose="02000503020000020003" pitchFamily="2" charset="0"/>
              </a:rPr>
              <a:t> </a:t>
            </a:r>
            <a:r>
              <a:rPr lang="fr-FR" sz="2800" b="1" dirty="0" err="1">
                <a:latin typeface="Avenir Roman" panose="02000503020000020003" pitchFamily="2" charset="0"/>
              </a:rPr>
              <a:t>flows</a:t>
            </a:r>
            <a:endParaRPr lang="fr-FR" sz="28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CCEB4AC-790A-324A-8448-AEA76C25A7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1990" y="1043756"/>
            <a:ext cx="12445139" cy="552570"/>
          </a:xfrm>
        </p:spPr>
        <p:txBody>
          <a:bodyPr>
            <a:normAutofit/>
          </a:bodyPr>
          <a:lstStyle/>
          <a:p>
            <a:pPr algn="l"/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B)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Effect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 size on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species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 (log ratio of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density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isolated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 versus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connected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)</a:t>
            </a:r>
            <a:endParaRPr lang="fr-FR" dirty="0">
              <a:latin typeface="Avenir Roman" panose="02000503020000020003" pitchFamily="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3380CEE-0966-0246-B8A5-A6136494AF7C}"/>
              </a:ext>
            </a:extLst>
          </p:cNvPr>
          <p:cNvSpPr txBox="1"/>
          <p:nvPr/>
        </p:nvSpPr>
        <p:spPr>
          <a:xfrm>
            <a:off x="182239" y="3580831"/>
            <a:ext cx="2600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It </a:t>
            </a:r>
            <a:r>
              <a:rPr lang="fr-FR" dirty="0" err="1">
                <a:solidFill>
                  <a:srgbClr val="FF0000"/>
                </a:solidFill>
              </a:rPr>
              <a:t>is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clearer</a:t>
            </a:r>
            <a:r>
              <a:rPr lang="fr-FR" dirty="0">
                <a:solidFill>
                  <a:srgbClr val="FF0000"/>
                </a:solidFill>
              </a:rPr>
              <a:t> if </a:t>
            </a:r>
            <a:r>
              <a:rPr lang="fr-FR" dirty="0" err="1">
                <a:solidFill>
                  <a:srgbClr val="FF0000"/>
                </a:solidFill>
              </a:rPr>
              <a:t>we</a:t>
            </a:r>
            <a:r>
              <a:rPr lang="fr-FR" dirty="0">
                <a:solidFill>
                  <a:srgbClr val="FF0000"/>
                </a:solidFill>
              </a:rPr>
              <a:t> group</a:t>
            </a:r>
          </a:p>
          <a:p>
            <a:r>
              <a:rPr lang="fr-FR" dirty="0">
                <a:solidFill>
                  <a:srgbClr val="FF0000"/>
                </a:solidFill>
              </a:rPr>
              <a:t>by </a:t>
            </a:r>
            <a:r>
              <a:rPr lang="fr-FR" dirty="0" err="1">
                <a:solidFill>
                  <a:srgbClr val="FF0000"/>
                </a:solidFill>
              </a:rPr>
              <a:t>species</a:t>
            </a:r>
            <a:r>
              <a:rPr lang="fr-FR" dirty="0">
                <a:solidFill>
                  <a:srgbClr val="FF0000"/>
                </a:solidFill>
              </a:rPr>
              <a:t> and not by size</a:t>
            </a:r>
          </a:p>
        </p:txBody>
      </p:sp>
    </p:spTree>
    <p:extLst>
      <p:ext uri="{BB962C8B-B14F-4D97-AF65-F5344CB8AC3E}">
        <p14:creationId xmlns:p14="http://schemas.microsoft.com/office/powerpoint/2010/main" val="2158210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71C820A-60CF-364E-A7BC-04901FFB8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493" y="1916059"/>
            <a:ext cx="6116880" cy="464882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05EB319-478F-9F4A-A48C-C029443BB772}"/>
              </a:ext>
            </a:extLst>
          </p:cNvPr>
          <p:cNvSpPr txBox="1"/>
          <p:nvPr/>
        </p:nvSpPr>
        <p:spPr>
          <a:xfrm>
            <a:off x="741990" y="471382"/>
            <a:ext cx="8116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latin typeface="Avenir Roman" panose="02000503020000020003" pitchFamily="2" charset="0"/>
              </a:rPr>
              <a:t>Blue-Green 2 : </a:t>
            </a:r>
            <a:r>
              <a:rPr lang="fr-FR" sz="2800" b="1" dirty="0" err="1">
                <a:latin typeface="Avenir Roman" panose="02000503020000020003" pitchFamily="2" charset="0"/>
              </a:rPr>
              <a:t>Effects</a:t>
            </a:r>
            <a:r>
              <a:rPr lang="fr-FR" sz="2800" b="1" dirty="0">
                <a:latin typeface="Avenir Roman" panose="02000503020000020003" pitchFamily="2" charset="0"/>
              </a:rPr>
              <a:t> of cross-</a:t>
            </a:r>
            <a:r>
              <a:rPr lang="fr-FR" sz="2800" b="1" dirty="0" err="1">
                <a:latin typeface="Avenir Roman" panose="02000503020000020003" pitchFamily="2" charset="0"/>
              </a:rPr>
              <a:t>ecosystem</a:t>
            </a:r>
            <a:r>
              <a:rPr lang="fr-FR" sz="2800" b="1" dirty="0">
                <a:latin typeface="Avenir Roman" panose="02000503020000020003" pitchFamily="2" charset="0"/>
              </a:rPr>
              <a:t> </a:t>
            </a:r>
            <a:r>
              <a:rPr lang="fr-FR" sz="2800" b="1" dirty="0" err="1">
                <a:latin typeface="Avenir Roman" panose="02000503020000020003" pitchFamily="2" charset="0"/>
              </a:rPr>
              <a:t>flows</a:t>
            </a:r>
            <a:endParaRPr lang="fr-FR" sz="28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DC624A1-1E60-C64E-84F3-0F66DE38FA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1990" y="1043756"/>
            <a:ext cx="12445139" cy="552570"/>
          </a:xfrm>
        </p:spPr>
        <p:txBody>
          <a:bodyPr>
            <a:normAutofit/>
          </a:bodyPr>
          <a:lstStyle/>
          <a:p>
            <a:pPr algn="l"/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B)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Effect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 size on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species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 (log ratio of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density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isolated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 versus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connected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)</a:t>
            </a:r>
            <a:endParaRPr lang="fr-FR" dirty="0">
              <a:latin typeface="Avenir Roman" panose="02000503020000020003" pitchFamily="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025A313-C04B-C54E-9A8B-AA786B7F3CDD}"/>
              </a:ext>
            </a:extLst>
          </p:cNvPr>
          <p:cNvSpPr txBox="1"/>
          <p:nvPr/>
        </p:nvSpPr>
        <p:spPr>
          <a:xfrm>
            <a:off x="182239" y="3580831"/>
            <a:ext cx="36835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In slides 13, 14, 17, 18, I show the</a:t>
            </a:r>
          </a:p>
          <a:p>
            <a:r>
              <a:rPr lang="fr-FR" dirty="0">
                <a:solidFill>
                  <a:srgbClr val="FF0000"/>
                </a:solidFill>
              </a:rPr>
              <a:t>LRR </a:t>
            </a:r>
            <a:r>
              <a:rPr lang="fr-FR" dirty="0" err="1">
                <a:solidFill>
                  <a:srgbClr val="FF0000"/>
                </a:solidFill>
              </a:rPr>
              <a:t>only</a:t>
            </a:r>
            <a:r>
              <a:rPr lang="fr-FR" dirty="0">
                <a:solidFill>
                  <a:srgbClr val="FF0000"/>
                </a:solidFill>
              </a:rPr>
              <a:t> for </a:t>
            </a:r>
            <a:r>
              <a:rPr lang="fr-FR" dirty="0" err="1">
                <a:solidFill>
                  <a:srgbClr val="FF0000"/>
                </a:solidFill>
              </a:rPr>
              <a:t>day</a:t>
            </a:r>
            <a:r>
              <a:rPr lang="fr-FR" dirty="0">
                <a:solidFill>
                  <a:srgbClr val="FF0000"/>
                </a:solidFill>
              </a:rPr>
              <a:t> 29 </a:t>
            </a:r>
            <a:r>
              <a:rPr lang="fr-FR" dirty="0" err="1">
                <a:solidFill>
                  <a:srgbClr val="FF0000"/>
                </a:solidFill>
              </a:rPr>
              <a:t>because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it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could</a:t>
            </a:r>
            <a:endParaRPr lang="fr-FR" dirty="0">
              <a:solidFill>
                <a:srgbClr val="FF0000"/>
              </a:solidFill>
            </a:endParaRPr>
          </a:p>
          <a:p>
            <a:r>
              <a:rPr lang="fr-FR" dirty="0" err="1">
                <a:solidFill>
                  <a:srgbClr val="FF0000"/>
                </a:solidFill>
              </a:rPr>
              <a:t>be</a:t>
            </a:r>
            <a:r>
              <a:rPr lang="fr-FR" dirty="0">
                <a:solidFill>
                  <a:srgbClr val="FF0000"/>
                </a:solidFill>
              </a:rPr>
              <a:t> relevant to look at the divergence </a:t>
            </a:r>
          </a:p>
          <a:p>
            <a:r>
              <a:rPr lang="fr-FR" dirty="0">
                <a:solidFill>
                  <a:srgbClr val="FF0000"/>
                </a:solidFill>
              </a:rPr>
              <a:t>of </a:t>
            </a:r>
            <a:r>
              <a:rPr lang="fr-FR" dirty="0" err="1">
                <a:solidFill>
                  <a:srgbClr val="FF0000"/>
                </a:solidFill>
              </a:rPr>
              <a:t>communities</a:t>
            </a:r>
            <a:r>
              <a:rPr lang="fr-FR" dirty="0">
                <a:solidFill>
                  <a:srgbClr val="FF0000"/>
                </a:solidFill>
              </a:rPr>
              <a:t> at the end </a:t>
            </a:r>
            <a:r>
              <a:rPr lang="fr-FR" dirty="0" err="1">
                <a:solidFill>
                  <a:srgbClr val="FF0000"/>
                </a:solidFill>
              </a:rPr>
              <a:t>only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549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3CA0512-BEBC-EB49-A628-2B6EF7BE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701" y="1408371"/>
            <a:ext cx="8178754" cy="5496123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E36A90B4-DAA5-204A-9B27-749B751E8992}"/>
              </a:ext>
            </a:extLst>
          </p:cNvPr>
          <p:cNvSpPr txBox="1"/>
          <p:nvPr/>
        </p:nvSpPr>
        <p:spPr>
          <a:xfrm>
            <a:off x="741990" y="471382"/>
            <a:ext cx="8116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latin typeface="Avenir Roman" panose="02000503020000020003" pitchFamily="2" charset="0"/>
              </a:rPr>
              <a:t>Blue-Green 2 : </a:t>
            </a:r>
            <a:r>
              <a:rPr lang="fr-FR" sz="2800" b="1" dirty="0" err="1">
                <a:latin typeface="Avenir Roman" panose="02000503020000020003" pitchFamily="2" charset="0"/>
              </a:rPr>
              <a:t>Effects</a:t>
            </a:r>
            <a:r>
              <a:rPr lang="fr-FR" sz="2800" b="1" dirty="0">
                <a:latin typeface="Avenir Roman" panose="02000503020000020003" pitchFamily="2" charset="0"/>
              </a:rPr>
              <a:t> of cross-</a:t>
            </a:r>
            <a:r>
              <a:rPr lang="fr-FR" sz="2800" b="1" dirty="0" err="1">
                <a:latin typeface="Avenir Roman" panose="02000503020000020003" pitchFamily="2" charset="0"/>
              </a:rPr>
              <a:t>ecosystem</a:t>
            </a:r>
            <a:r>
              <a:rPr lang="fr-FR" sz="2800" b="1" dirty="0">
                <a:latin typeface="Avenir Roman" panose="02000503020000020003" pitchFamily="2" charset="0"/>
              </a:rPr>
              <a:t> </a:t>
            </a:r>
            <a:r>
              <a:rPr lang="fr-FR" sz="2800" b="1" dirty="0" err="1">
                <a:latin typeface="Avenir Roman" panose="02000503020000020003" pitchFamily="2" charset="0"/>
              </a:rPr>
              <a:t>flows</a:t>
            </a:r>
            <a:endParaRPr lang="fr-FR" sz="28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CCEB4AC-790A-324A-8448-AEA76C25A7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1990" y="1043756"/>
            <a:ext cx="12445139" cy="552570"/>
          </a:xfrm>
        </p:spPr>
        <p:txBody>
          <a:bodyPr>
            <a:normAutofit/>
          </a:bodyPr>
          <a:lstStyle/>
          <a:p>
            <a:pPr algn="l"/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B)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Effect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 size on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species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 (log ratio of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density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isolated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 versus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connected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)</a:t>
            </a:r>
            <a:endParaRPr lang="fr-FR" dirty="0"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596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71C820A-60CF-364E-A7BC-04901FFB8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962" y="1412087"/>
            <a:ext cx="6226929" cy="553781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05EB319-478F-9F4A-A48C-C029443BB772}"/>
              </a:ext>
            </a:extLst>
          </p:cNvPr>
          <p:cNvSpPr txBox="1"/>
          <p:nvPr/>
        </p:nvSpPr>
        <p:spPr>
          <a:xfrm>
            <a:off x="741990" y="471382"/>
            <a:ext cx="8116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latin typeface="Avenir Roman" panose="02000503020000020003" pitchFamily="2" charset="0"/>
              </a:rPr>
              <a:t>Blue-Green 2 : </a:t>
            </a:r>
            <a:r>
              <a:rPr lang="fr-FR" sz="2800" b="1" dirty="0" err="1">
                <a:latin typeface="Avenir Roman" panose="02000503020000020003" pitchFamily="2" charset="0"/>
              </a:rPr>
              <a:t>Effects</a:t>
            </a:r>
            <a:r>
              <a:rPr lang="fr-FR" sz="2800" b="1" dirty="0">
                <a:latin typeface="Avenir Roman" panose="02000503020000020003" pitchFamily="2" charset="0"/>
              </a:rPr>
              <a:t> of cross-</a:t>
            </a:r>
            <a:r>
              <a:rPr lang="fr-FR" sz="2800" b="1" dirty="0" err="1">
                <a:latin typeface="Avenir Roman" panose="02000503020000020003" pitchFamily="2" charset="0"/>
              </a:rPr>
              <a:t>ecosystem</a:t>
            </a:r>
            <a:r>
              <a:rPr lang="fr-FR" sz="2800" b="1" dirty="0">
                <a:latin typeface="Avenir Roman" panose="02000503020000020003" pitchFamily="2" charset="0"/>
              </a:rPr>
              <a:t> </a:t>
            </a:r>
            <a:r>
              <a:rPr lang="fr-FR" sz="2800" b="1" dirty="0" err="1">
                <a:latin typeface="Avenir Roman" panose="02000503020000020003" pitchFamily="2" charset="0"/>
              </a:rPr>
              <a:t>flows</a:t>
            </a:r>
            <a:endParaRPr lang="fr-FR" sz="28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DC624A1-1E60-C64E-84F3-0F66DE38FA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1990" y="1043756"/>
            <a:ext cx="12445139" cy="552570"/>
          </a:xfrm>
        </p:spPr>
        <p:txBody>
          <a:bodyPr>
            <a:normAutofit/>
          </a:bodyPr>
          <a:lstStyle/>
          <a:p>
            <a:pPr algn="l"/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B)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Effect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 size on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species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 (log ratio of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density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isolated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 versus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connected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)</a:t>
            </a:r>
            <a:endParaRPr lang="fr-FR" dirty="0">
              <a:latin typeface="Avenir Roman" panose="02000503020000020003" pitchFamily="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6EAB22D-6F4B-0241-9925-40F85E8463A3}"/>
              </a:ext>
            </a:extLst>
          </p:cNvPr>
          <p:cNvSpPr txBox="1"/>
          <p:nvPr/>
        </p:nvSpPr>
        <p:spPr>
          <a:xfrm>
            <a:off x="182239" y="3580831"/>
            <a:ext cx="3881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The 4 </a:t>
            </a:r>
            <a:r>
              <a:rPr lang="fr-FR" dirty="0" err="1">
                <a:solidFill>
                  <a:srgbClr val="FF0000"/>
                </a:solidFill>
              </a:rPr>
              <a:t>next</a:t>
            </a:r>
            <a:r>
              <a:rPr lang="fr-FR" dirty="0">
                <a:solidFill>
                  <a:srgbClr val="FF0000"/>
                </a:solidFill>
              </a:rPr>
              <a:t> slides are the </a:t>
            </a:r>
            <a:r>
              <a:rPr lang="fr-FR" dirty="0" err="1">
                <a:solidFill>
                  <a:srgbClr val="FF0000"/>
                </a:solidFill>
              </a:rPr>
              <a:t>same</a:t>
            </a:r>
            <a:endParaRPr lang="fr-FR" dirty="0">
              <a:solidFill>
                <a:srgbClr val="FF0000"/>
              </a:solidFill>
            </a:endParaRPr>
          </a:p>
          <a:p>
            <a:r>
              <a:rPr lang="fr-FR" dirty="0" err="1">
                <a:solidFill>
                  <a:srgbClr val="FF0000"/>
                </a:solidFill>
              </a:rPr>
              <a:t>without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bacteria</a:t>
            </a:r>
            <a:r>
              <a:rPr lang="fr-FR" dirty="0">
                <a:solidFill>
                  <a:srgbClr val="FF0000"/>
                </a:solidFill>
              </a:rPr>
              <a:t> in the </a:t>
            </a:r>
            <a:r>
              <a:rPr lang="fr-FR" dirty="0" err="1">
                <a:solidFill>
                  <a:srgbClr val="FF0000"/>
                </a:solidFill>
              </a:rPr>
              <a:t>blue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landscapes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78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3CA0512-BEBC-EB49-A628-2B6EF7BE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214" y="1408371"/>
            <a:ext cx="8227729" cy="5496123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E36A90B4-DAA5-204A-9B27-749B751E8992}"/>
              </a:ext>
            </a:extLst>
          </p:cNvPr>
          <p:cNvSpPr txBox="1"/>
          <p:nvPr/>
        </p:nvSpPr>
        <p:spPr>
          <a:xfrm>
            <a:off x="741990" y="471382"/>
            <a:ext cx="8116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latin typeface="Avenir Roman" panose="02000503020000020003" pitchFamily="2" charset="0"/>
              </a:rPr>
              <a:t>Blue-Green 2 : </a:t>
            </a:r>
            <a:r>
              <a:rPr lang="fr-FR" sz="2800" b="1" dirty="0" err="1">
                <a:latin typeface="Avenir Roman" panose="02000503020000020003" pitchFamily="2" charset="0"/>
              </a:rPr>
              <a:t>Effects</a:t>
            </a:r>
            <a:r>
              <a:rPr lang="fr-FR" sz="2800" b="1" dirty="0">
                <a:latin typeface="Avenir Roman" panose="02000503020000020003" pitchFamily="2" charset="0"/>
              </a:rPr>
              <a:t> of cross-</a:t>
            </a:r>
            <a:r>
              <a:rPr lang="fr-FR" sz="2800" b="1" dirty="0" err="1">
                <a:latin typeface="Avenir Roman" panose="02000503020000020003" pitchFamily="2" charset="0"/>
              </a:rPr>
              <a:t>ecosystem</a:t>
            </a:r>
            <a:r>
              <a:rPr lang="fr-FR" sz="2800" b="1" dirty="0">
                <a:latin typeface="Avenir Roman" panose="02000503020000020003" pitchFamily="2" charset="0"/>
              </a:rPr>
              <a:t> </a:t>
            </a:r>
            <a:r>
              <a:rPr lang="fr-FR" sz="2800" b="1" dirty="0" err="1">
                <a:latin typeface="Avenir Roman" panose="02000503020000020003" pitchFamily="2" charset="0"/>
              </a:rPr>
              <a:t>flows</a:t>
            </a:r>
            <a:endParaRPr lang="fr-FR" sz="28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CCEB4AC-790A-324A-8448-AEA76C25A7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1990" y="1043756"/>
            <a:ext cx="12445139" cy="552570"/>
          </a:xfrm>
        </p:spPr>
        <p:txBody>
          <a:bodyPr>
            <a:normAutofit/>
          </a:bodyPr>
          <a:lstStyle/>
          <a:p>
            <a:pPr algn="l"/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B)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Effect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 size on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species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 (log ratio of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density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isolated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 versus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connected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)</a:t>
            </a:r>
            <a:endParaRPr lang="fr-FR" dirty="0"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769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71C820A-60CF-364E-A7BC-04901FFB8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876" y="1397674"/>
            <a:ext cx="6116880" cy="553781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05EB319-478F-9F4A-A48C-C029443BB772}"/>
              </a:ext>
            </a:extLst>
          </p:cNvPr>
          <p:cNvSpPr txBox="1"/>
          <p:nvPr/>
        </p:nvSpPr>
        <p:spPr>
          <a:xfrm>
            <a:off x="741990" y="471382"/>
            <a:ext cx="8116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latin typeface="Avenir Roman" panose="02000503020000020003" pitchFamily="2" charset="0"/>
              </a:rPr>
              <a:t>Blue-Green 2 : </a:t>
            </a:r>
            <a:r>
              <a:rPr lang="fr-FR" sz="2800" b="1" dirty="0" err="1">
                <a:latin typeface="Avenir Roman" panose="02000503020000020003" pitchFamily="2" charset="0"/>
              </a:rPr>
              <a:t>Effects</a:t>
            </a:r>
            <a:r>
              <a:rPr lang="fr-FR" sz="2800" b="1" dirty="0">
                <a:latin typeface="Avenir Roman" panose="02000503020000020003" pitchFamily="2" charset="0"/>
              </a:rPr>
              <a:t> of cross-</a:t>
            </a:r>
            <a:r>
              <a:rPr lang="fr-FR" sz="2800" b="1" dirty="0" err="1">
                <a:latin typeface="Avenir Roman" panose="02000503020000020003" pitchFamily="2" charset="0"/>
              </a:rPr>
              <a:t>ecosystem</a:t>
            </a:r>
            <a:r>
              <a:rPr lang="fr-FR" sz="2800" b="1" dirty="0">
                <a:latin typeface="Avenir Roman" panose="02000503020000020003" pitchFamily="2" charset="0"/>
              </a:rPr>
              <a:t> </a:t>
            </a:r>
            <a:r>
              <a:rPr lang="fr-FR" sz="2800" b="1" dirty="0" err="1">
                <a:latin typeface="Avenir Roman" panose="02000503020000020003" pitchFamily="2" charset="0"/>
              </a:rPr>
              <a:t>flows</a:t>
            </a:r>
            <a:endParaRPr lang="fr-FR" sz="28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DC624A1-1E60-C64E-84F3-0F66DE38FA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1990" y="1043756"/>
            <a:ext cx="12445139" cy="552570"/>
          </a:xfrm>
        </p:spPr>
        <p:txBody>
          <a:bodyPr>
            <a:normAutofit/>
          </a:bodyPr>
          <a:lstStyle/>
          <a:p>
            <a:pPr algn="l"/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B)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Effect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 size on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species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 (log ratio of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density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isolated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 versus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connected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)</a:t>
            </a:r>
            <a:endParaRPr lang="fr-FR" dirty="0"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496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3CA0512-BEBC-EB49-A628-2B6EF7BE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494" y="1408371"/>
            <a:ext cx="8203168" cy="5496123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E36A90B4-DAA5-204A-9B27-749B751E8992}"/>
              </a:ext>
            </a:extLst>
          </p:cNvPr>
          <p:cNvSpPr txBox="1"/>
          <p:nvPr/>
        </p:nvSpPr>
        <p:spPr>
          <a:xfrm>
            <a:off x="741990" y="471382"/>
            <a:ext cx="8116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latin typeface="Avenir Roman" panose="02000503020000020003" pitchFamily="2" charset="0"/>
              </a:rPr>
              <a:t>Blue-Green 2 : </a:t>
            </a:r>
            <a:r>
              <a:rPr lang="fr-FR" sz="2800" b="1" dirty="0" err="1">
                <a:latin typeface="Avenir Roman" panose="02000503020000020003" pitchFamily="2" charset="0"/>
              </a:rPr>
              <a:t>Effects</a:t>
            </a:r>
            <a:r>
              <a:rPr lang="fr-FR" sz="2800" b="1" dirty="0">
                <a:latin typeface="Avenir Roman" panose="02000503020000020003" pitchFamily="2" charset="0"/>
              </a:rPr>
              <a:t> of cross-</a:t>
            </a:r>
            <a:r>
              <a:rPr lang="fr-FR" sz="2800" b="1" dirty="0" err="1">
                <a:latin typeface="Avenir Roman" panose="02000503020000020003" pitchFamily="2" charset="0"/>
              </a:rPr>
              <a:t>ecosystem</a:t>
            </a:r>
            <a:r>
              <a:rPr lang="fr-FR" sz="2800" b="1" dirty="0">
                <a:latin typeface="Avenir Roman" panose="02000503020000020003" pitchFamily="2" charset="0"/>
              </a:rPr>
              <a:t> </a:t>
            </a:r>
            <a:r>
              <a:rPr lang="fr-FR" sz="2800" b="1" dirty="0" err="1">
                <a:latin typeface="Avenir Roman" panose="02000503020000020003" pitchFamily="2" charset="0"/>
              </a:rPr>
              <a:t>flows</a:t>
            </a:r>
            <a:endParaRPr lang="fr-FR" sz="28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CCEB4AC-790A-324A-8448-AEA76C25A7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1990" y="1043756"/>
            <a:ext cx="12445139" cy="552570"/>
          </a:xfrm>
        </p:spPr>
        <p:txBody>
          <a:bodyPr>
            <a:normAutofit/>
          </a:bodyPr>
          <a:lstStyle/>
          <a:p>
            <a:pPr algn="l"/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B)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Effect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 size on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species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 (log ratio of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density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isolated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 versus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connected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)</a:t>
            </a:r>
            <a:endParaRPr lang="fr-FR" dirty="0"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320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FE4DC83-A84B-954A-90B1-5CA56B5243E9}"/>
              </a:ext>
            </a:extLst>
          </p:cNvPr>
          <p:cNvSpPr txBox="1"/>
          <p:nvPr/>
        </p:nvSpPr>
        <p:spPr>
          <a:xfrm>
            <a:off x="1087403" y="1003886"/>
            <a:ext cx="9777741" cy="50424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>
                <a:latin typeface="Avenir Roman" panose="02000503020000020003" pitchFamily="2" charset="0"/>
              </a:rPr>
              <a:t>I </a:t>
            </a:r>
            <a:r>
              <a:rPr lang="fr-FR" dirty="0" err="1">
                <a:latin typeface="Avenir Roman" panose="02000503020000020003" pitchFamily="2" charset="0"/>
              </a:rPr>
              <a:t>also</a:t>
            </a:r>
            <a:r>
              <a:rPr lang="fr-FR" dirty="0">
                <a:latin typeface="Avenir Roman" panose="02000503020000020003" pitchFamily="2" charset="0"/>
              </a:rPr>
              <a:t> </a:t>
            </a:r>
            <a:r>
              <a:rPr lang="fr-FR" dirty="0" err="1">
                <a:latin typeface="Avenir Roman" panose="02000503020000020003" pitchFamily="2" charset="0"/>
              </a:rPr>
              <a:t>tried</a:t>
            </a:r>
            <a:r>
              <a:rPr lang="fr-FR" dirty="0">
                <a:latin typeface="Avenir Roman" panose="02000503020000020003" pitchFamily="2" charset="0"/>
              </a:rPr>
              <a:t> </a:t>
            </a:r>
            <a:r>
              <a:rPr lang="fr-FR" dirty="0" err="1">
                <a:latin typeface="Avenir Roman" panose="02000503020000020003" pitchFamily="2" charset="0"/>
              </a:rPr>
              <a:t>Landscape</a:t>
            </a:r>
            <a:r>
              <a:rPr lang="fr-FR" dirty="0">
                <a:latin typeface="Avenir Roman" panose="02000503020000020003" pitchFamily="2" charset="0"/>
              </a:rPr>
              <a:t> plots of the LRR (</a:t>
            </a:r>
            <a:r>
              <a:rPr lang="fr-FR" dirty="0" err="1">
                <a:latin typeface="Avenir Roman" panose="02000503020000020003" pitchFamily="2" charset="0"/>
              </a:rPr>
              <a:t>see</a:t>
            </a:r>
            <a:r>
              <a:rPr lang="fr-FR" dirty="0">
                <a:latin typeface="Avenir Roman" panose="02000503020000020003" pitchFamily="2" charset="0"/>
              </a:rPr>
              <a:t> files </a:t>
            </a:r>
            <a:r>
              <a:rPr lang="fr-FR" dirty="0" err="1">
                <a:latin typeface="Avenir Roman" panose="02000503020000020003" pitchFamily="2" charset="0"/>
              </a:rPr>
              <a:t>attached</a:t>
            </a:r>
            <a:r>
              <a:rPr lang="fr-FR" dirty="0">
                <a:latin typeface="Avenir Roman" panose="02000503020000020003" pitchFamily="2" charset="0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fr-FR" dirty="0" err="1">
                <a:latin typeface="Avenir Roman" panose="02000503020000020003" pitchFamily="2" charset="0"/>
              </a:rPr>
              <a:t>both</a:t>
            </a:r>
            <a:r>
              <a:rPr lang="fr-FR" dirty="0">
                <a:latin typeface="Avenir Roman" panose="02000503020000020003" pitchFamily="2" charset="0"/>
              </a:rPr>
              <a:t> for </a:t>
            </a:r>
            <a:r>
              <a:rPr lang="fr-FR" dirty="0" err="1">
                <a:latin typeface="Avenir Roman" panose="02000503020000020003" pitchFamily="2" charset="0"/>
              </a:rPr>
              <a:t>aggregate</a:t>
            </a:r>
            <a:r>
              <a:rPr lang="fr-FR" dirty="0">
                <a:latin typeface="Avenir Roman" panose="02000503020000020003" pitchFamily="2" charset="0"/>
              </a:rPr>
              <a:t> </a:t>
            </a:r>
            <a:r>
              <a:rPr lang="fr-FR" dirty="0" err="1">
                <a:latin typeface="Avenir Roman" panose="02000503020000020003" pitchFamily="2" charset="0"/>
              </a:rPr>
              <a:t>metrics</a:t>
            </a:r>
            <a:r>
              <a:rPr lang="fr-FR" dirty="0">
                <a:latin typeface="Avenir Roman" panose="02000503020000020003" pitchFamily="2" charset="0"/>
              </a:rPr>
              <a:t> (file « </a:t>
            </a:r>
            <a:r>
              <a:rPr lang="fr-FR" dirty="0" err="1">
                <a:latin typeface="Avenir Roman" panose="02000503020000020003" pitchFamily="2" charset="0"/>
              </a:rPr>
              <a:t>LRR_spatial.pdf</a:t>
            </a:r>
            <a:r>
              <a:rPr lang="fr-FR" dirty="0">
                <a:latin typeface="Avenir Roman" panose="02000503020000020003" pitchFamily="2" charset="0"/>
              </a:rPr>
              <a:t> », but note </a:t>
            </a:r>
            <a:r>
              <a:rPr lang="fr-FR" dirty="0" err="1">
                <a:latin typeface="Avenir Roman" panose="02000503020000020003" pitchFamily="2" charset="0"/>
              </a:rPr>
              <a:t>that</a:t>
            </a:r>
            <a:r>
              <a:rPr lang="fr-FR" dirty="0">
                <a:latin typeface="Avenir Roman" panose="02000503020000020003" pitchFamily="2" charset="0"/>
              </a:rPr>
              <a:t> </a:t>
            </a:r>
            <a:r>
              <a:rPr lang="fr-FR" dirty="0" err="1">
                <a:latin typeface="Avenir Roman" panose="02000503020000020003" pitchFamily="2" charset="0"/>
              </a:rPr>
              <a:t>scales</a:t>
            </a:r>
            <a:r>
              <a:rPr lang="fr-FR" dirty="0">
                <a:latin typeface="Avenir Roman" panose="02000503020000020003" pitchFamily="2" charset="0"/>
              </a:rPr>
              <a:t> </a:t>
            </a:r>
            <a:r>
              <a:rPr lang="fr-FR" dirty="0" err="1">
                <a:latin typeface="Avenir Roman" panose="02000503020000020003" pitchFamily="2" charset="0"/>
              </a:rPr>
              <a:t>were</a:t>
            </a:r>
            <a:r>
              <a:rPr lang="fr-FR" dirty="0">
                <a:latin typeface="Avenir Roman" panose="02000503020000020003" pitchFamily="2" charset="0"/>
              </a:rPr>
              <a:t> not </a:t>
            </a:r>
            <a:r>
              <a:rPr lang="fr-FR" dirty="0" err="1">
                <a:latin typeface="Avenir Roman" panose="02000503020000020003" pitchFamily="2" charset="0"/>
              </a:rPr>
              <a:t>opitmised</a:t>
            </a:r>
            <a:r>
              <a:rPr lang="fr-FR" dirty="0">
                <a:latin typeface="Avenir Roman" panose="02000503020000020003" pitchFamily="2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fr-FR" dirty="0">
                <a:latin typeface="Avenir Roman" panose="02000503020000020003" pitchFamily="2" charset="0"/>
              </a:rPr>
              <a:t>and for </a:t>
            </a:r>
            <a:r>
              <a:rPr lang="fr-FR" dirty="0" err="1">
                <a:latin typeface="Avenir Roman" panose="02000503020000020003" pitchFamily="2" charset="0"/>
              </a:rPr>
              <a:t>species</a:t>
            </a:r>
            <a:r>
              <a:rPr lang="fr-FR" dirty="0">
                <a:latin typeface="Avenir Roman" panose="02000503020000020003" pitchFamily="2" charset="0"/>
              </a:rPr>
              <a:t>, for </a:t>
            </a:r>
            <a:r>
              <a:rPr lang="fr-FR" dirty="0" err="1">
                <a:latin typeface="Avenir Roman" panose="02000503020000020003" pitchFamily="2" charset="0"/>
              </a:rPr>
              <a:t>averages</a:t>
            </a:r>
            <a:r>
              <a:rPr lang="fr-FR" dirty="0">
                <a:latin typeface="Avenir Roman" panose="02000503020000020003" pitchFamily="2" charset="0"/>
              </a:rPr>
              <a:t> over t7 to </a:t>
            </a:r>
            <a:r>
              <a:rPr lang="fr-FR" dirty="0" err="1">
                <a:latin typeface="Avenir Roman" panose="02000503020000020003" pitchFamily="2" charset="0"/>
              </a:rPr>
              <a:t>t</a:t>
            </a:r>
            <a:r>
              <a:rPr lang="fr-FR" dirty="0">
                <a:latin typeface="Avenir Roman" panose="02000503020000020003" pitchFamily="2" charset="0"/>
              </a:rPr>
              <a:t> 29 (file « LRR_spatial_species_days7to29.pdf »)</a:t>
            </a:r>
          </a:p>
          <a:p>
            <a:pPr>
              <a:lnSpc>
                <a:spcPct val="150000"/>
              </a:lnSpc>
            </a:pPr>
            <a:r>
              <a:rPr lang="fr-FR" dirty="0">
                <a:latin typeface="Avenir Roman" panose="02000503020000020003" pitchFamily="2" charset="0"/>
              </a:rPr>
              <a:t>and for the last time point (file « LRR_spatial_species_days29.pdf »)</a:t>
            </a:r>
          </a:p>
          <a:p>
            <a:pPr>
              <a:lnSpc>
                <a:spcPct val="150000"/>
              </a:lnSpc>
            </a:pPr>
            <a:endParaRPr lang="fr-FR" dirty="0">
              <a:latin typeface="Avenir Roman" panose="02000503020000020003" pitchFamily="2" charset="0"/>
            </a:endParaRPr>
          </a:p>
          <a:p>
            <a:pPr>
              <a:lnSpc>
                <a:spcPct val="150000"/>
              </a:lnSpc>
            </a:pPr>
            <a:r>
              <a:rPr lang="fr-FR" dirty="0">
                <a:latin typeface="Avenir Roman" panose="02000503020000020003" pitchFamily="2" charset="0"/>
              </a:rPr>
              <a:t>but </a:t>
            </a:r>
            <a:r>
              <a:rPr lang="fr-FR" dirty="0" err="1">
                <a:latin typeface="Avenir Roman" panose="02000503020000020003" pitchFamily="2" charset="0"/>
              </a:rPr>
              <a:t>having</a:t>
            </a:r>
            <a:r>
              <a:rPr lang="fr-FR" dirty="0">
                <a:latin typeface="Avenir Roman" panose="02000503020000020003" pitchFamily="2" charset="0"/>
              </a:rPr>
              <a:t> a </a:t>
            </a:r>
            <a:r>
              <a:rPr lang="fr-FR" dirty="0" err="1">
                <a:latin typeface="Avenir Roman" panose="02000503020000020003" pitchFamily="2" charset="0"/>
              </a:rPr>
              <a:t>glance</a:t>
            </a:r>
            <a:r>
              <a:rPr lang="fr-FR" dirty="0">
                <a:latin typeface="Avenir Roman" panose="02000503020000020003" pitchFamily="2" charset="0"/>
              </a:rPr>
              <a:t> at </a:t>
            </a:r>
            <a:r>
              <a:rPr lang="fr-FR" dirty="0" err="1">
                <a:latin typeface="Avenir Roman" panose="02000503020000020003" pitchFamily="2" charset="0"/>
              </a:rPr>
              <a:t>it</a:t>
            </a:r>
            <a:r>
              <a:rPr lang="fr-FR" dirty="0">
                <a:latin typeface="Avenir Roman" panose="02000503020000020003" pitchFamily="2" charset="0"/>
              </a:rPr>
              <a:t> the patterns are </a:t>
            </a:r>
            <a:r>
              <a:rPr lang="fr-FR" dirty="0" err="1">
                <a:latin typeface="Avenir Roman" panose="02000503020000020003" pitchFamily="2" charset="0"/>
              </a:rPr>
              <a:t>quite</a:t>
            </a:r>
            <a:r>
              <a:rPr lang="fr-FR" dirty="0">
                <a:latin typeface="Avenir Roman" panose="02000503020000020003" pitchFamily="2" charset="0"/>
              </a:rPr>
              <a:t> variables </a:t>
            </a:r>
            <a:r>
              <a:rPr lang="fr-FR" dirty="0" err="1">
                <a:latin typeface="Avenir Roman" panose="02000503020000020003" pitchFamily="2" charset="0"/>
              </a:rPr>
              <a:t>with</a:t>
            </a:r>
            <a:r>
              <a:rPr lang="fr-FR" dirty="0">
                <a:latin typeface="Avenir Roman" panose="02000503020000020003" pitchFamily="2" charset="0"/>
              </a:rPr>
              <a:t> the </a:t>
            </a:r>
            <a:r>
              <a:rPr lang="fr-FR" dirty="0" err="1">
                <a:latin typeface="Avenir Roman" panose="02000503020000020003" pitchFamily="2" charset="0"/>
              </a:rPr>
              <a:t>landscape</a:t>
            </a:r>
            <a:r>
              <a:rPr lang="fr-FR" dirty="0">
                <a:latin typeface="Avenir Roman" panose="02000503020000020003" pitchFamily="2" charset="0"/>
              </a:rPr>
              <a:t>…</a:t>
            </a:r>
          </a:p>
          <a:p>
            <a:pPr>
              <a:lnSpc>
                <a:spcPct val="150000"/>
              </a:lnSpc>
            </a:pPr>
            <a:endParaRPr lang="fr-FR" dirty="0">
              <a:latin typeface="Avenir Roman" panose="02000503020000020003" pitchFamily="2" charset="0"/>
            </a:endParaRPr>
          </a:p>
          <a:p>
            <a:pPr>
              <a:lnSpc>
                <a:spcPct val="150000"/>
              </a:lnSpc>
            </a:pPr>
            <a:r>
              <a:rPr lang="fr-FR" dirty="0">
                <a:latin typeface="Avenir Roman" panose="02000503020000020003" pitchFamily="2" charset="0"/>
              </a:rPr>
              <a:t>I </a:t>
            </a:r>
            <a:r>
              <a:rPr lang="fr-FR" dirty="0" err="1">
                <a:latin typeface="Avenir Roman" panose="02000503020000020003" pitchFamily="2" charset="0"/>
              </a:rPr>
              <a:t>leave</a:t>
            </a:r>
            <a:r>
              <a:rPr lang="fr-FR" dirty="0">
                <a:latin typeface="Avenir Roman" panose="02000503020000020003" pitchFamily="2" charset="0"/>
              </a:rPr>
              <a:t> </a:t>
            </a:r>
            <a:r>
              <a:rPr lang="fr-FR" dirty="0" err="1">
                <a:latin typeface="Avenir Roman" panose="02000503020000020003" pitchFamily="2" charset="0"/>
              </a:rPr>
              <a:t>you</a:t>
            </a:r>
            <a:r>
              <a:rPr lang="fr-FR" dirty="0">
                <a:latin typeface="Avenir Roman" panose="02000503020000020003" pitchFamily="2" charset="0"/>
              </a:rPr>
              <a:t> have a look at </a:t>
            </a:r>
            <a:r>
              <a:rPr lang="fr-FR" dirty="0" err="1">
                <a:latin typeface="Avenir Roman" panose="02000503020000020003" pitchFamily="2" charset="0"/>
              </a:rPr>
              <a:t>it</a:t>
            </a:r>
            <a:r>
              <a:rPr lang="fr-FR" dirty="0">
                <a:latin typeface="Avenir Roman" panose="02000503020000020003" pitchFamily="2" charset="0"/>
              </a:rPr>
              <a:t> and tell me if </a:t>
            </a:r>
            <a:r>
              <a:rPr lang="fr-FR" dirty="0" err="1">
                <a:latin typeface="Avenir Roman" panose="02000503020000020003" pitchFamily="2" charset="0"/>
              </a:rPr>
              <a:t>you</a:t>
            </a:r>
            <a:r>
              <a:rPr lang="fr-FR" dirty="0">
                <a:latin typeface="Avenir Roman" panose="02000503020000020003" pitchFamily="2" charset="0"/>
              </a:rPr>
              <a:t> </a:t>
            </a:r>
            <a:r>
              <a:rPr lang="fr-FR" dirty="0" err="1">
                <a:latin typeface="Avenir Roman" panose="02000503020000020003" pitchFamily="2" charset="0"/>
              </a:rPr>
              <a:t>get</a:t>
            </a:r>
            <a:r>
              <a:rPr lang="fr-FR" dirty="0">
                <a:latin typeface="Avenir Roman" panose="02000503020000020003" pitchFamily="2" charset="0"/>
              </a:rPr>
              <a:t> an </a:t>
            </a:r>
            <a:r>
              <a:rPr lang="fr-FR" dirty="0" err="1">
                <a:latin typeface="Avenir Roman" panose="02000503020000020003" pitchFamily="2" charset="0"/>
              </a:rPr>
              <a:t>idea</a:t>
            </a:r>
            <a:r>
              <a:rPr lang="fr-FR" dirty="0">
                <a:latin typeface="Avenir Roman" panose="02000503020000020003" pitchFamily="2" charset="0"/>
              </a:rPr>
              <a:t> of </a:t>
            </a:r>
            <a:r>
              <a:rPr lang="fr-FR" dirty="0" err="1">
                <a:latin typeface="Avenir Roman" panose="02000503020000020003" pitchFamily="2" charset="0"/>
              </a:rPr>
              <a:t>what</a:t>
            </a:r>
            <a:r>
              <a:rPr lang="fr-FR" dirty="0">
                <a:latin typeface="Avenir Roman" panose="02000503020000020003" pitchFamily="2" charset="0"/>
              </a:rPr>
              <a:t> </a:t>
            </a:r>
            <a:r>
              <a:rPr lang="fr-FR" dirty="0" err="1">
                <a:latin typeface="Avenir Roman" panose="02000503020000020003" pitchFamily="2" charset="0"/>
              </a:rPr>
              <a:t>we</a:t>
            </a:r>
            <a:r>
              <a:rPr lang="fr-FR" dirty="0">
                <a:latin typeface="Avenir Roman" panose="02000503020000020003" pitchFamily="2" charset="0"/>
              </a:rPr>
              <a:t> </a:t>
            </a:r>
            <a:r>
              <a:rPr lang="fr-FR" dirty="0" err="1">
                <a:latin typeface="Avenir Roman" panose="02000503020000020003" pitchFamily="2" charset="0"/>
              </a:rPr>
              <a:t>can</a:t>
            </a:r>
            <a:r>
              <a:rPr lang="fr-FR" dirty="0">
                <a:latin typeface="Avenir Roman" panose="02000503020000020003" pitchFamily="2" charset="0"/>
              </a:rPr>
              <a:t> show </a:t>
            </a:r>
          </a:p>
          <a:p>
            <a:pPr>
              <a:lnSpc>
                <a:spcPct val="150000"/>
              </a:lnSpc>
            </a:pPr>
            <a:endParaRPr lang="fr-FR" dirty="0">
              <a:latin typeface="Avenir Roman" panose="02000503020000020003" pitchFamily="2" charset="0"/>
            </a:endParaRPr>
          </a:p>
          <a:p>
            <a:pPr>
              <a:lnSpc>
                <a:spcPct val="150000"/>
              </a:lnSpc>
            </a:pPr>
            <a:endParaRPr lang="fr-FR" dirty="0">
              <a:latin typeface="Avenir Roman" panose="02000503020000020003" pitchFamily="2" charset="0"/>
            </a:endParaRPr>
          </a:p>
          <a:p>
            <a:pPr>
              <a:lnSpc>
                <a:spcPct val="150000"/>
              </a:lnSpc>
            </a:pPr>
            <a:endParaRPr lang="fr-FR" dirty="0">
              <a:latin typeface="Avenir Roman" panose="02000503020000020003" pitchFamily="2" charset="0"/>
            </a:endParaRPr>
          </a:p>
          <a:p>
            <a:pPr>
              <a:lnSpc>
                <a:spcPct val="150000"/>
              </a:lnSpc>
            </a:pPr>
            <a:endParaRPr lang="fr-FR" dirty="0"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326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6F082A75-372F-E146-AA31-500C639C5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617" y="2216258"/>
            <a:ext cx="12245617" cy="3342501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584B939-36B7-2D4D-9478-00E874548B6F}"/>
              </a:ext>
            </a:extLst>
          </p:cNvPr>
          <p:cNvSpPr txBox="1"/>
          <p:nvPr/>
        </p:nvSpPr>
        <p:spPr>
          <a:xfrm>
            <a:off x="3467819" y="690113"/>
            <a:ext cx="62968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venir Roman" panose="02000503020000020003" pitchFamily="2" charset="0"/>
              </a:rPr>
              <a:t>The conceptual framework (figure 1)</a:t>
            </a:r>
            <a:br>
              <a:rPr lang="fr-FR" sz="2800" b="1" dirty="0">
                <a:latin typeface="Avenir Roman" panose="02000503020000020003" pitchFamily="2" charset="0"/>
              </a:rPr>
            </a:br>
            <a:endParaRPr lang="fr-FR" sz="28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02DA0A0-89E8-0D4A-BB0F-22E942C51946}"/>
              </a:ext>
            </a:extLst>
          </p:cNvPr>
          <p:cNvSpPr txBox="1"/>
          <p:nvPr/>
        </p:nvSpPr>
        <p:spPr>
          <a:xfrm>
            <a:off x="902676" y="5791200"/>
            <a:ext cx="73279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Panel c </a:t>
            </a:r>
            <a:r>
              <a:rPr lang="fr-FR" dirty="0" err="1">
                <a:solidFill>
                  <a:srgbClr val="FF0000"/>
                </a:solidFill>
              </a:rPr>
              <a:t>could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be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removed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since</a:t>
            </a:r>
            <a:r>
              <a:rPr lang="fr-FR" dirty="0">
                <a:solidFill>
                  <a:srgbClr val="FF0000"/>
                </a:solidFill>
              </a:rPr>
              <a:t> the </a:t>
            </a:r>
            <a:r>
              <a:rPr lang="fr-FR" dirty="0" err="1">
                <a:solidFill>
                  <a:srgbClr val="FF0000"/>
                </a:solidFill>
              </a:rPr>
              <a:t>results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don’t</a:t>
            </a:r>
            <a:r>
              <a:rPr lang="fr-FR" dirty="0">
                <a:solidFill>
                  <a:srgbClr val="FF0000"/>
                </a:solidFill>
              </a:rPr>
              <a:t> match </a:t>
            </a:r>
            <a:r>
              <a:rPr lang="fr-FR" dirty="0" err="1">
                <a:solidFill>
                  <a:srgbClr val="FF0000"/>
                </a:solidFill>
              </a:rPr>
              <a:t>with</a:t>
            </a:r>
            <a:r>
              <a:rPr lang="fr-FR" dirty="0">
                <a:solidFill>
                  <a:srgbClr val="FF0000"/>
                </a:solidFill>
              </a:rPr>
              <a:t> the </a:t>
            </a:r>
            <a:r>
              <a:rPr lang="fr-FR" dirty="0" err="1">
                <a:solidFill>
                  <a:srgbClr val="FF0000"/>
                </a:solidFill>
              </a:rPr>
              <a:t>hypotheses</a:t>
            </a:r>
            <a:endParaRPr lang="fr-FR" dirty="0">
              <a:solidFill>
                <a:srgbClr val="FF0000"/>
              </a:solidFill>
            </a:endParaRPr>
          </a:p>
          <a:p>
            <a:r>
              <a:rPr lang="fr-FR" dirty="0">
                <a:solidFill>
                  <a:srgbClr val="FF0000"/>
                </a:solidFill>
              </a:rPr>
              <a:t>Panel b </a:t>
            </a:r>
            <a:r>
              <a:rPr lang="fr-FR" dirty="0" err="1">
                <a:solidFill>
                  <a:srgbClr val="FF0000"/>
                </a:solidFill>
              </a:rPr>
              <a:t>should</a:t>
            </a:r>
            <a:r>
              <a:rPr lang="fr-FR" dirty="0">
                <a:solidFill>
                  <a:srgbClr val="FF0000"/>
                </a:solidFill>
              </a:rPr>
              <a:t>  </a:t>
            </a:r>
            <a:r>
              <a:rPr lang="fr-FR" dirty="0" err="1">
                <a:solidFill>
                  <a:srgbClr val="FF0000"/>
                </a:solidFill>
              </a:rPr>
              <a:t>explicitly</a:t>
            </a:r>
            <a:r>
              <a:rPr lang="fr-FR" dirty="0">
                <a:solidFill>
                  <a:srgbClr val="FF0000"/>
                </a:solidFill>
              </a:rPr>
              <a:t> show an </a:t>
            </a:r>
            <a:r>
              <a:rPr lang="fr-FR" dirty="0" err="1">
                <a:solidFill>
                  <a:srgbClr val="FF0000"/>
                </a:solidFill>
              </a:rPr>
              <a:t>isolated</a:t>
            </a:r>
            <a:r>
              <a:rPr lang="fr-FR" dirty="0">
                <a:solidFill>
                  <a:srgbClr val="FF0000"/>
                </a:solidFill>
              </a:rPr>
              <a:t> versus </a:t>
            </a:r>
            <a:r>
              <a:rPr lang="fr-FR" dirty="0" err="1">
                <a:solidFill>
                  <a:srgbClr val="FF0000"/>
                </a:solidFill>
              </a:rPr>
              <a:t>connected</a:t>
            </a:r>
            <a:r>
              <a:rPr lang="fr-FR" dirty="0">
                <a:solidFill>
                  <a:srgbClr val="FF0000"/>
                </a:solidFill>
              </a:rPr>
              <a:t> scenario</a:t>
            </a:r>
          </a:p>
          <a:p>
            <a:r>
              <a:rPr lang="fr-FR" dirty="0" err="1">
                <a:solidFill>
                  <a:srgbClr val="FF0000"/>
                </a:solidFill>
              </a:rPr>
              <a:t>Could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become</a:t>
            </a:r>
            <a:r>
              <a:rPr lang="fr-FR" dirty="0">
                <a:solidFill>
                  <a:srgbClr val="FF0000"/>
                </a:solidFill>
              </a:rPr>
              <a:t> a vertical figure</a:t>
            </a:r>
          </a:p>
        </p:txBody>
      </p:sp>
    </p:spTree>
    <p:extLst>
      <p:ext uri="{BB962C8B-B14F-4D97-AF65-F5344CB8AC3E}">
        <p14:creationId xmlns:p14="http://schemas.microsoft.com/office/powerpoint/2010/main" val="3539967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9B06362-2C0E-D540-93CD-C3C36B481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172" y="233136"/>
            <a:ext cx="6358164" cy="646211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51BD51E-9D10-8846-898F-4CC5C3FEBFBE}"/>
              </a:ext>
            </a:extLst>
          </p:cNvPr>
          <p:cNvSpPr txBox="1"/>
          <p:nvPr/>
        </p:nvSpPr>
        <p:spPr>
          <a:xfrm>
            <a:off x="533400" y="2100943"/>
            <a:ext cx="2156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Mixed </a:t>
            </a:r>
            <a:r>
              <a:rPr lang="fr-FR" dirty="0" err="1"/>
              <a:t>effect</a:t>
            </a:r>
            <a:r>
              <a:rPr lang="fr-FR" dirty="0"/>
              <a:t> model</a:t>
            </a:r>
          </a:p>
          <a:p>
            <a:r>
              <a:rPr lang="fr-FR" dirty="0"/>
              <a:t>on </a:t>
            </a:r>
            <a:r>
              <a:rPr lang="fr-FR" dirty="0" err="1"/>
              <a:t>aggregate</a:t>
            </a:r>
            <a:r>
              <a:rPr lang="fr-FR" dirty="0"/>
              <a:t> </a:t>
            </a:r>
            <a:r>
              <a:rPr lang="fr-FR" dirty="0" err="1"/>
              <a:t>metrics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84385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Landscapes (dragged).pdf">
            <a:extLst>
              <a:ext uri="{FF2B5EF4-FFF2-40B4-BE49-F238E27FC236}">
                <a16:creationId xmlns:a16="http://schemas.microsoft.com/office/drawing/2014/main" id="{483899D6-4739-D944-B466-CAE0F95118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21"/>
          <a:stretch/>
        </p:blipFill>
        <p:spPr>
          <a:xfrm>
            <a:off x="3921070" y="110132"/>
            <a:ext cx="7905685" cy="462951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5C1A5FC-81DD-D64C-97CF-6539A1DB77F4}"/>
              </a:ext>
            </a:extLst>
          </p:cNvPr>
          <p:cNvSpPr txBox="1"/>
          <p:nvPr/>
        </p:nvSpPr>
        <p:spPr>
          <a:xfrm>
            <a:off x="741990" y="471382"/>
            <a:ext cx="1674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>
                <a:latin typeface="Avenir Roman" panose="02000503020000020003" pitchFamily="2" charset="0"/>
              </a:rPr>
              <a:t>Methods</a:t>
            </a:r>
            <a:endParaRPr lang="fr-FR" sz="2800" b="1" dirty="0">
              <a:latin typeface="Avenir Roman" panose="02000503020000020003" pitchFamily="2" charset="0"/>
            </a:endParaRPr>
          </a:p>
        </p:txBody>
      </p:sp>
      <p:pic>
        <p:nvPicPr>
          <p:cNvPr id="4" name="Picture 4" descr="Landscapes (dragged).pdf">
            <a:extLst>
              <a:ext uri="{FF2B5EF4-FFF2-40B4-BE49-F238E27FC236}">
                <a16:creationId xmlns:a16="http://schemas.microsoft.com/office/drawing/2014/main" id="{FECA1291-8744-7646-AC2F-05708890D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73" b="75330"/>
          <a:stretch/>
        </p:blipFill>
        <p:spPr>
          <a:xfrm>
            <a:off x="3050582" y="732992"/>
            <a:ext cx="1273444" cy="169189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4732AAB-733D-6640-8630-C4B59B4E705F}"/>
              </a:ext>
            </a:extLst>
          </p:cNvPr>
          <p:cNvSpPr txBox="1"/>
          <p:nvPr/>
        </p:nvSpPr>
        <p:spPr>
          <a:xfrm>
            <a:off x="326363" y="4919008"/>
            <a:ext cx="6649256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fr-FR" sz="2100" b="1" dirty="0" err="1">
                <a:latin typeface="Avenir Roman" panose="02000503020000020003" pitchFamily="2" charset="0"/>
              </a:rPr>
              <a:t>Treatments</a:t>
            </a:r>
            <a:r>
              <a:rPr lang="fr-FR" sz="2100" dirty="0">
                <a:latin typeface="Avenir Roman" panose="02000503020000020003" pitchFamily="2" charset="0"/>
              </a:rPr>
              <a:t>: </a:t>
            </a:r>
            <a:r>
              <a:rPr lang="fr-FR" sz="2100" dirty="0" err="1">
                <a:latin typeface="Avenir Roman" panose="02000503020000020003" pitchFamily="2" charset="0"/>
              </a:rPr>
              <a:t>with</a:t>
            </a:r>
            <a:r>
              <a:rPr lang="fr-FR" sz="2100" dirty="0">
                <a:latin typeface="Avenir Roman" panose="02000503020000020003" pitchFamily="2" charset="0"/>
              </a:rPr>
              <a:t> or </a:t>
            </a:r>
            <a:r>
              <a:rPr lang="fr-FR" sz="2100" dirty="0" err="1">
                <a:latin typeface="Avenir Roman" panose="02000503020000020003" pitchFamily="2" charset="0"/>
              </a:rPr>
              <a:t>without</a:t>
            </a:r>
            <a:r>
              <a:rPr lang="fr-FR" sz="2100" dirty="0">
                <a:latin typeface="Avenir Roman" panose="02000503020000020003" pitchFamily="2" charset="0"/>
              </a:rPr>
              <a:t> cross-</a:t>
            </a:r>
            <a:r>
              <a:rPr lang="fr-FR" sz="2100" dirty="0" err="1">
                <a:latin typeface="Avenir Roman" panose="02000503020000020003" pitchFamily="2" charset="0"/>
              </a:rPr>
              <a:t>ecosystem</a:t>
            </a:r>
            <a:r>
              <a:rPr lang="fr-FR" sz="2100" dirty="0">
                <a:latin typeface="Avenir Roman" panose="02000503020000020003" pitchFamily="2" charset="0"/>
              </a:rPr>
              <a:t> </a:t>
            </a:r>
            <a:r>
              <a:rPr lang="fr-FR" sz="2100" dirty="0" err="1">
                <a:latin typeface="Avenir Roman" panose="02000503020000020003" pitchFamily="2" charset="0"/>
              </a:rPr>
              <a:t>flows</a:t>
            </a:r>
            <a:endParaRPr lang="fr-FR" sz="2100" dirty="0">
              <a:latin typeface="Avenir Roman" panose="02000503020000020003" pitchFamily="2" charset="0"/>
            </a:endParaRPr>
          </a:p>
          <a:p>
            <a:pPr marL="342900" indent="-342900">
              <a:buFontTx/>
              <a:buChar char="-"/>
            </a:pPr>
            <a:r>
              <a:rPr lang="fr-FR" sz="2100" dirty="0">
                <a:latin typeface="Avenir Roman" panose="02000503020000020003" pitchFamily="2" charset="0"/>
              </a:rPr>
              <a:t>4 </a:t>
            </a:r>
            <a:r>
              <a:rPr lang="fr-FR" sz="2100" dirty="0" err="1">
                <a:latin typeface="Avenir Roman" panose="02000503020000020003" pitchFamily="2" charset="0"/>
              </a:rPr>
              <a:t>replicate</a:t>
            </a:r>
            <a:r>
              <a:rPr lang="fr-FR" sz="2100" dirty="0">
                <a:latin typeface="Avenir Roman" panose="02000503020000020003" pitchFamily="2" charset="0"/>
              </a:rPr>
              <a:t> </a:t>
            </a:r>
            <a:r>
              <a:rPr lang="fr-FR" sz="2100" dirty="0" err="1">
                <a:latin typeface="Avenir Roman" panose="02000503020000020003" pitchFamily="2" charset="0"/>
              </a:rPr>
              <a:t>landscapes</a:t>
            </a:r>
            <a:r>
              <a:rPr lang="fr-FR" sz="2100" dirty="0">
                <a:latin typeface="Avenir Roman" panose="02000503020000020003" pitchFamily="2" charset="0"/>
              </a:rPr>
              <a:t> (504 </a:t>
            </a:r>
            <a:r>
              <a:rPr lang="fr-FR" sz="2100" dirty="0" err="1">
                <a:latin typeface="Avenir Roman" panose="02000503020000020003" pitchFamily="2" charset="0"/>
              </a:rPr>
              <a:t>microcoms</a:t>
            </a:r>
            <a:r>
              <a:rPr lang="fr-FR" sz="2100" dirty="0">
                <a:latin typeface="Avenir Roman" panose="02000503020000020003" pitchFamily="2" charset="0"/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fr-FR" sz="2100" dirty="0">
                <a:latin typeface="Avenir Roman" panose="02000503020000020003" pitchFamily="2" charset="0"/>
              </a:rPr>
              <a:t>7sp in </a:t>
            </a:r>
            <a:r>
              <a:rPr lang="fr-FR" sz="2100" dirty="0" err="1">
                <a:latin typeface="Avenir Roman" panose="02000503020000020003" pitchFamily="2" charset="0"/>
              </a:rPr>
              <a:t>blue</a:t>
            </a:r>
            <a:r>
              <a:rPr lang="fr-FR" sz="2100" dirty="0">
                <a:latin typeface="Avenir Roman" panose="02000503020000020003" pitchFamily="2" charset="0"/>
              </a:rPr>
              <a:t> / </a:t>
            </a:r>
            <a:r>
              <a:rPr lang="fr-FR" sz="2100" dirty="0" err="1">
                <a:latin typeface="Avenir Roman" panose="02000503020000020003" pitchFamily="2" charset="0"/>
              </a:rPr>
              <a:t>bacteria</a:t>
            </a:r>
            <a:r>
              <a:rPr lang="fr-FR" sz="2100" dirty="0">
                <a:latin typeface="Avenir Roman" panose="02000503020000020003" pitchFamily="2" charset="0"/>
              </a:rPr>
              <a:t> in green </a:t>
            </a:r>
          </a:p>
          <a:p>
            <a:pPr marL="342900" indent="-342900">
              <a:buFontTx/>
              <a:buChar char="-"/>
            </a:pPr>
            <a:r>
              <a:rPr lang="fr-FR" sz="2100" dirty="0">
                <a:latin typeface="Avenir Roman" panose="02000503020000020003" pitchFamily="2" charset="0"/>
              </a:rPr>
              <a:t>dispersal/</a:t>
            </a:r>
            <a:r>
              <a:rPr lang="fr-FR" sz="2100" dirty="0" err="1">
                <a:latin typeface="Avenir Roman" panose="02000503020000020003" pitchFamily="2" charset="0"/>
              </a:rPr>
              <a:t>subsidy</a:t>
            </a:r>
            <a:r>
              <a:rPr lang="fr-FR" sz="2100" dirty="0">
                <a:latin typeface="Avenir Roman" panose="02000503020000020003" pitchFamily="2" charset="0"/>
              </a:rPr>
              <a:t>/perturbation </a:t>
            </a:r>
            <a:r>
              <a:rPr lang="fr-FR" sz="2100" dirty="0" err="1">
                <a:latin typeface="Avenir Roman" panose="02000503020000020003" pitchFamily="2" charset="0"/>
              </a:rPr>
              <a:t>days</a:t>
            </a:r>
            <a:r>
              <a:rPr lang="fr-FR" sz="2100" dirty="0">
                <a:latin typeface="Avenir Roman" panose="02000503020000020003" pitchFamily="2" charset="0"/>
              </a:rPr>
              <a:t>:</a:t>
            </a:r>
          </a:p>
          <a:p>
            <a:pPr marL="342900" indent="-342900">
              <a:buFontTx/>
              <a:buChar char="-"/>
            </a:pPr>
            <a:r>
              <a:rPr lang="fr-FR" sz="2100" dirty="0">
                <a:latin typeface="Avenir Roman" panose="02000503020000020003" pitchFamily="2" charset="0"/>
              </a:rPr>
              <a:t>5 </a:t>
            </a:r>
            <a:r>
              <a:rPr lang="fr-FR" sz="2100" dirty="0" err="1">
                <a:latin typeface="Avenir Roman" panose="02000503020000020003" pitchFamily="2" charset="0"/>
              </a:rPr>
              <a:t>sampling</a:t>
            </a:r>
            <a:r>
              <a:rPr lang="fr-FR" sz="2100" dirty="0">
                <a:latin typeface="Avenir Roman" panose="02000503020000020003" pitchFamily="2" charset="0"/>
              </a:rPr>
              <a:t> dates: 0, 7, 15, 21, 29</a:t>
            </a:r>
            <a:endParaRPr lang="fr-FR" sz="2100" dirty="0"/>
          </a:p>
        </p:txBody>
      </p:sp>
    </p:spTree>
    <p:extLst>
      <p:ext uri="{BB962C8B-B14F-4D97-AF65-F5344CB8AC3E}">
        <p14:creationId xmlns:p14="http://schemas.microsoft.com/office/powerpoint/2010/main" val="1789157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594C961-4C97-F641-8D75-F20C5D972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654" y="0"/>
            <a:ext cx="6409346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6DA2787-7023-1F40-B6E0-FC5FF917A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78" y="3678570"/>
            <a:ext cx="5777037" cy="287721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C98AA96-6C34-1D42-AF54-B55E536D8A24}"/>
              </a:ext>
            </a:extLst>
          </p:cNvPr>
          <p:cNvSpPr txBox="1"/>
          <p:nvPr/>
        </p:nvSpPr>
        <p:spPr>
          <a:xfrm>
            <a:off x="741990" y="471382"/>
            <a:ext cx="2388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latin typeface="Avenir Roman" panose="02000503020000020003" pitchFamily="2" charset="0"/>
              </a:rPr>
              <a:t>Blue-Green 1</a:t>
            </a:r>
            <a:endParaRPr lang="fr-FR" sz="2800" dirty="0"/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78997E9B-D25E-9D46-9263-2776670041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1990" y="1090249"/>
            <a:ext cx="4868396" cy="1655762"/>
          </a:xfrm>
        </p:spPr>
        <p:txBody>
          <a:bodyPr>
            <a:noAutofit/>
          </a:bodyPr>
          <a:lstStyle/>
          <a:p>
            <a:pPr algn="l"/>
            <a:r>
              <a:rPr lang="fr-FR" dirty="0">
                <a:latin typeface="Avenir Roman" panose="02000503020000020003" pitchFamily="2" charset="0"/>
              </a:rPr>
              <a:t>In </a:t>
            </a:r>
            <a:r>
              <a:rPr lang="fr-FR" dirty="0" err="1">
                <a:latin typeface="Avenir Roman" panose="02000503020000020003" pitchFamily="2" charset="0"/>
              </a:rPr>
              <a:t>isolated</a:t>
            </a:r>
            <a:r>
              <a:rPr lang="fr-FR" dirty="0">
                <a:latin typeface="Avenir Roman" panose="02000503020000020003" pitchFamily="2" charset="0"/>
              </a:rPr>
              <a:t> </a:t>
            </a:r>
            <a:r>
              <a:rPr lang="fr-FR" dirty="0" err="1">
                <a:latin typeface="Avenir Roman" panose="02000503020000020003" pitchFamily="2" charset="0"/>
              </a:rPr>
              <a:t>blue</a:t>
            </a:r>
            <a:r>
              <a:rPr lang="fr-FR" dirty="0">
                <a:latin typeface="Avenir Roman" panose="02000503020000020003" pitchFamily="2" charset="0"/>
              </a:rPr>
              <a:t> networks:</a:t>
            </a:r>
          </a:p>
          <a:p>
            <a:pPr algn="l"/>
            <a:r>
              <a:rPr lang="fr-FR" dirty="0">
                <a:latin typeface="Avenir Roman" panose="02000503020000020003" pitchFamily="2" charset="0"/>
              </a:rPr>
              <a:t>Perturbations reverse the</a:t>
            </a:r>
          </a:p>
          <a:p>
            <a:pPr algn="l"/>
            <a:r>
              <a:rPr lang="fr-FR" dirty="0" err="1">
                <a:latin typeface="Avenir Roman" panose="02000503020000020003" pitchFamily="2" charset="0"/>
              </a:rPr>
              <a:t>classical</a:t>
            </a:r>
            <a:r>
              <a:rPr lang="fr-FR" dirty="0">
                <a:latin typeface="Avenir Roman" panose="02000503020000020003" pitchFamily="2" charset="0"/>
              </a:rPr>
              <a:t> alpha </a:t>
            </a:r>
            <a:r>
              <a:rPr lang="fr-FR" dirty="0" err="1">
                <a:latin typeface="Avenir Roman" panose="02000503020000020003" pitchFamily="2" charset="0"/>
              </a:rPr>
              <a:t>diversity</a:t>
            </a:r>
            <a:r>
              <a:rPr lang="fr-FR" dirty="0">
                <a:latin typeface="Avenir Roman" panose="02000503020000020003" pitchFamily="2" charset="0"/>
              </a:rPr>
              <a:t> pattern</a:t>
            </a:r>
          </a:p>
          <a:p>
            <a:pPr algn="l"/>
            <a:r>
              <a:rPr lang="fr-FR" dirty="0">
                <a:latin typeface="Avenir Roman" panose="02000503020000020003" pitchFamily="2" charset="0"/>
              </a:rPr>
              <a:t>in </a:t>
            </a:r>
            <a:r>
              <a:rPr lang="fr-FR" dirty="0" err="1">
                <a:latin typeface="Avenir Roman" panose="02000503020000020003" pitchFamily="2" charset="0"/>
              </a:rPr>
              <a:t>dendritic</a:t>
            </a:r>
            <a:r>
              <a:rPr lang="fr-FR" dirty="0">
                <a:latin typeface="Avenir Roman" panose="02000503020000020003" pitchFamily="2" charset="0"/>
              </a:rPr>
              <a:t> networks</a:t>
            </a:r>
          </a:p>
        </p:txBody>
      </p:sp>
    </p:spTree>
    <p:extLst>
      <p:ext uri="{BB962C8B-B14F-4D97-AF65-F5344CB8AC3E}">
        <p14:creationId xmlns:p14="http://schemas.microsoft.com/office/powerpoint/2010/main" val="3057851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310C07E5-CFBD-2947-B641-B6CBA526C02C}"/>
              </a:ext>
            </a:extLst>
          </p:cNvPr>
          <p:cNvSpPr txBox="1"/>
          <p:nvPr/>
        </p:nvSpPr>
        <p:spPr>
          <a:xfrm>
            <a:off x="741990" y="471382"/>
            <a:ext cx="8116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latin typeface="Avenir Roman" panose="02000503020000020003" pitchFamily="2" charset="0"/>
              </a:rPr>
              <a:t>Blue-Green 2 : </a:t>
            </a:r>
            <a:r>
              <a:rPr lang="fr-FR" sz="2800" b="1" dirty="0" err="1">
                <a:latin typeface="Avenir Roman" panose="02000503020000020003" pitchFamily="2" charset="0"/>
              </a:rPr>
              <a:t>Effects</a:t>
            </a:r>
            <a:r>
              <a:rPr lang="fr-FR" sz="2800" b="1" dirty="0">
                <a:latin typeface="Avenir Roman" panose="02000503020000020003" pitchFamily="2" charset="0"/>
              </a:rPr>
              <a:t> of cross-</a:t>
            </a:r>
            <a:r>
              <a:rPr lang="fr-FR" sz="2800" b="1" dirty="0" err="1">
                <a:latin typeface="Avenir Roman" panose="02000503020000020003" pitchFamily="2" charset="0"/>
              </a:rPr>
              <a:t>ecosystem</a:t>
            </a:r>
            <a:r>
              <a:rPr lang="fr-FR" sz="2800" b="1" dirty="0">
                <a:latin typeface="Avenir Roman" panose="02000503020000020003" pitchFamily="2" charset="0"/>
              </a:rPr>
              <a:t> </a:t>
            </a:r>
            <a:r>
              <a:rPr lang="fr-FR" sz="2800" b="1" dirty="0" err="1">
                <a:latin typeface="Avenir Roman" panose="02000503020000020003" pitchFamily="2" charset="0"/>
              </a:rPr>
              <a:t>flows</a:t>
            </a:r>
            <a:endParaRPr lang="fr-FR" sz="28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39D3F9A-C8AD-4841-B13B-7F8ADBD7F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1990" y="1043756"/>
            <a:ext cx="12445139" cy="552570"/>
          </a:xfrm>
        </p:spPr>
        <p:txBody>
          <a:bodyPr>
            <a:normAutofit/>
          </a:bodyPr>
          <a:lstStyle/>
          <a:p>
            <a:pPr algn="l"/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A) on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community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 composition in </a:t>
            </a:r>
            <a:r>
              <a:rPr lang="fr-FR" b="1" dirty="0" err="1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blue</a:t>
            </a:r>
            <a:r>
              <a:rPr lang="fr-FR" b="1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 networks </a:t>
            </a:r>
            <a:r>
              <a:rPr lang="fr-FR" dirty="0">
                <a:latin typeface="Avenir Roman" panose="02000503020000020003" pitchFamily="2" charset="0"/>
              </a:rPr>
              <a:t>=&gt; RDA + Permutation ANOVA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7941646-62BA-604E-A5B7-805061E10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90" y="1831458"/>
            <a:ext cx="6488408" cy="464225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0EACCC1-2F08-3D49-A883-56FBD5C0CF38}"/>
              </a:ext>
            </a:extLst>
          </p:cNvPr>
          <p:cNvSpPr txBox="1"/>
          <p:nvPr/>
        </p:nvSpPr>
        <p:spPr>
          <a:xfrm>
            <a:off x="5477796" y="3243205"/>
            <a:ext cx="64872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Redundancy</a:t>
            </a:r>
            <a:r>
              <a:rPr lang="fr-FR" sz="2400" dirty="0"/>
              <a:t> </a:t>
            </a:r>
            <a:r>
              <a:rPr lang="fr-FR" sz="2400" dirty="0" err="1"/>
              <a:t>analysis</a:t>
            </a:r>
            <a:endParaRPr lang="fr-FR" sz="2400" dirty="0"/>
          </a:p>
          <a:p>
            <a:r>
              <a:rPr lang="fr-FR" sz="2400" dirty="0" err="1"/>
              <a:t>Explains</a:t>
            </a:r>
            <a:r>
              <a:rPr lang="fr-FR" sz="2400" dirty="0"/>
              <a:t> 31% of the variance</a:t>
            </a:r>
          </a:p>
          <a:p>
            <a:r>
              <a:rPr lang="fr-FR" sz="2400" dirty="0"/>
              <a:t>Ordination </a:t>
            </a:r>
            <a:r>
              <a:rPr lang="fr-FR" sz="2400" dirty="0" err="1"/>
              <a:t>space</a:t>
            </a:r>
            <a:r>
              <a:rPr lang="fr-FR" sz="2400" dirty="0"/>
              <a:t>: 87% </a:t>
            </a:r>
            <a:r>
              <a:rPr lang="fr-FR" sz="2400" dirty="0" err="1"/>
              <a:t>represented</a:t>
            </a:r>
            <a:r>
              <a:rPr lang="fr-FR" sz="2400" dirty="0"/>
              <a:t> in axes 1 and 2</a:t>
            </a:r>
          </a:p>
        </p:txBody>
      </p:sp>
    </p:spTree>
    <p:extLst>
      <p:ext uri="{BB962C8B-B14F-4D97-AF65-F5344CB8AC3E}">
        <p14:creationId xmlns:p14="http://schemas.microsoft.com/office/powerpoint/2010/main" val="1742931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310C07E5-CFBD-2947-B641-B6CBA526C02C}"/>
              </a:ext>
            </a:extLst>
          </p:cNvPr>
          <p:cNvSpPr txBox="1"/>
          <p:nvPr/>
        </p:nvSpPr>
        <p:spPr>
          <a:xfrm>
            <a:off x="741990" y="471382"/>
            <a:ext cx="8116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latin typeface="Avenir Roman" panose="02000503020000020003" pitchFamily="2" charset="0"/>
              </a:rPr>
              <a:t>Blue-Green 2 : </a:t>
            </a:r>
            <a:r>
              <a:rPr lang="fr-FR" sz="2800" b="1" dirty="0" err="1">
                <a:latin typeface="Avenir Roman" panose="02000503020000020003" pitchFamily="2" charset="0"/>
              </a:rPr>
              <a:t>Effects</a:t>
            </a:r>
            <a:r>
              <a:rPr lang="fr-FR" sz="2800" b="1" dirty="0">
                <a:latin typeface="Avenir Roman" panose="02000503020000020003" pitchFamily="2" charset="0"/>
              </a:rPr>
              <a:t> of cross-</a:t>
            </a:r>
            <a:r>
              <a:rPr lang="fr-FR" sz="2800" b="1" dirty="0" err="1">
                <a:latin typeface="Avenir Roman" panose="02000503020000020003" pitchFamily="2" charset="0"/>
              </a:rPr>
              <a:t>ecosystem</a:t>
            </a:r>
            <a:r>
              <a:rPr lang="fr-FR" sz="2800" b="1" dirty="0">
                <a:latin typeface="Avenir Roman" panose="02000503020000020003" pitchFamily="2" charset="0"/>
              </a:rPr>
              <a:t> </a:t>
            </a:r>
            <a:r>
              <a:rPr lang="fr-FR" sz="2800" b="1" dirty="0" err="1">
                <a:latin typeface="Avenir Roman" panose="02000503020000020003" pitchFamily="2" charset="0"/>
              </a:rPr>
              <a:t>flows</a:t>
            </a:r>
            <a:endParaRPr lang="fr-FR" sz="28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39D3F9A-C8AD-4841-B13B-7F8ADBD7F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1990" y="1043756"/>
            <a:ext cx="12445139" cy="552570"/>
          </a:xfrm>
        </p:spPr>
        <p:txBody>
          <a:bodyPr>
            <a:normAutofit/>
          </a:bodyPr>
          <a:lstStyle/>
          <a:p>
            <a:pPr algn="l"/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A) on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community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 composition in </a:t>
            </a:r>
            <a:r>
              <a:rPr lang="fr-FR" b="1" dirty="0" err="1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blue</a:t>
            </a:r>
            <a:r>
              <a:rPr lang="fr-FR" b="1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 networks </a:t>
            </a:r>
            <a:r>
              <a:rPr lang="fr-FR" dirty="0">
                <a:latin typeface="Avenir Roman" panose="02000503020000020003" pitchFamily="2" charset="0"/>
              </a:rPr>
              <a:t>=&gt; RDA + Permutation ANOVA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43E327E-6F9E-2B4F-8464-B4652A066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43" y="1937288"/>
            <a:ext cx="4160944" cy="378368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DCCE0A5-ADF6-CB44-B205-57676E079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046" y="1352007"/>
            <a:ext cx="6793634" cy="45019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5A6413D-839E-6446-AFE9-07FAB38AB26E}"/>
              </a:ext>
            </a:extLst>
          </p:cNvPr>
          <p:cNvSpPr txBox="1"/>
          <p:nvPr/>
        </p:nvSpPr>
        <p:spPr>
          <a:xfrm>
            <a:off x="251543" y="5697527"/>
            <a:ext cx="115017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I have </a:t>
            </a:r>
            <a:r>
              <a:rPr lang="fr-FR" dirty="0" err="1">
                <a:solidFill>
                  <a:srgbClr val="FF0000"/>
                </a:solidFill>
              </a:rPr>
              <a:t>tried</a:t>
            </a:r>
            <a:r>
              <a:rPr lang="fr-FR" dirty="0">
                <a:solidFill>
                  <a:srgbClr val="FF0000"/>
                </a:solidFill>
              </a:rPr>
              <a:t> to </a:t>
            </a:r>
            <a:r>
              <a:rPr lang="fr-FR" dirty="0" err="1">
                <a:solidFill>
                  <a:srgbClr val="FF0000"/>
                </a:solidFill>
              </a:rPr>
              <a:t>make</a:t>
            </a:r>
            <a:r>
              <a:rPr lang="fr-FR" dirty="0">
                <a:solidFill>
                  <a:srgbClr val="FF0000"/>
                </a:solidFill>
              </a:rPr>
              <a:t> the </a:t>
            </a:r>
            <a:r>
              <a:rPr lang="fr-FR" dirty="0" err="1">
                <a:solidFill>
                  <a:srgbClr val="FF0000"/>
                </a:solidFill>
              </a:rPr>
              <a:t>effects</a:t>
            </a:r>
            <a:r>
              <a:rPr lang="fr-FR" dirty="0">
                <a:solidFill>
                  <a:srgbClr val="FF0000"/>
                </a:solidFill>
              </a:rPr>
              <a:t> more </a:t>
            </a:r>
            <a:r>
              <a:rPr lang="fr-FR" dirty="0" err="1">
                <a:solidFill>
                  <a:srgbClr val="FF0000"/>
                </a:solidFill>
              </a:rPr>
              <a:t>visually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obvious</a:t>
            </a:r>
            <a:r>
              <a:rPr lang="fr-FR" dirty="0">
                <a:solidFill>
                  <a:srgbClr val="FF0000"/>
                </a:solidFill>
              </a:rPr>
              <a:t> by display group of points </a:t>
            </a:r>
            <a:r>
              <a:rPr lang="fr-FR" dirty="0" err="1">
                <a:solidFill>
                  <a:srgbClr val="FF0000"/>
                </a:solidFill>
              </a:rPr>
              <a:t>into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different</a:t>
            </a:r>
            <a:r>
              <a:rPr lang="fr-FR" dirty="0">
                <a:solidFill>
                  <a:srgbClr val="FF0000"/>
                </a:solidFill>
              </a:rPr>
              <a:t> panels (</a:t>
            </a:r>
            <a:r>
              <a:rPr lang="fr-FR" dirty="0" err="1">
                <a:solidFill>
                  <a:srgbClr val="FF0000"/>
                </a:solidFill>
              </a:rPr>
              <a:t>see</a:t>
            </a:r>
            <a:r>
              <a:rPr lang="fr-FR" dirty="0">
                <a:solidFill>
                  <a:srgbClr val="FF0000"/>
                </a:solidFill>
              </a:rPr>
              <a:t> in slides 6 to 8)</a:t>
            </a:r>
          </a:p>
          <a:p>
            <a:r>
              <a:rPr lang="fr-FR" dirty="0">
                <a:solidFill>
                  <a:srgbClr val="FF0000"/>
                </a:solidFill>
              </a:rPr>
              <a:t>but </a:t>
            </a:r>
            <a:r>
              <a:rPr lang="fr-FR" dirty="0" err="1">
                <a:solidFill>
                  <a:srgbClr val="FF0000"/>
                </a:solidFill>
              </a:rPr>
              <a:t>this</a:t>
            </a:r>
            <a:r>
              <a:rPr lang="fr-FR" dirty="0">
                <a:solidFill>
                  <a:srgbClr val="FF0000"/>
                </a:solidFill>
              </a:rPr>
              <a:t> not a lot more </a:t>
            </a:r>
            <a:r>
              <a:rPr lang="fr-FR" dirty="0" err="1">
                <a:solidFill>
                  <a:srgbClr val="FF0000"/>
                </a:solidFill>
              </a:rPr>
              <a:t>convincing</a:t>
            </a:r>
            <a:r>
              <a:rPr lang="fr-FR" dirty="0">
                <a:solidFill>
                  <a:srgbClr val="FF0000"/>
                </a:solidFill>
              </a:rPr>
              <a:t>; </a:t>
            </a:r>
            <a:r>
              <a:rPr lang="fr-FR" dirty="0" err="1">
                <a:solidFill>
                  <a:srgbClr val="FF0000"/>
                </a:solidFill>
              </a:rPr>
              <a:t>finally</a:t>
            </a:r>
            <a:r>
              <a:rPr lang="fr-FR" dirty="0">
                <a:solidFill>
                  <a:srgbClr val="FF0000"/>
                </a:solidFill>
              </a:rPr>
              <a:t> I </a:t>
            </a:r>
            <a:r>
              <a:rPr lang="fr-FR" dirty="0" err="1">
                <a:solidFill>
                  <a:srgbClr val="FF0000"/>
                </a:solidFill>
              </a:rPr>
              <a:t>think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we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should</a:t>
            </a:r>
            <a:r>
              <a:rPr lang="fr-FR" dirty="0">
                <a:solidFill>
                  <a:srgbClr val="FF0000"/>
                </a:solidFill>
              </a:rPr>
              <a:t> not show the ordination plot (</a:t>
            </a:r>
            <a:r>
              <a:rPr lang="fr-FR" dirty="0" err="1">
                <a:solidFill>
                  <a:srgbClr val="FF0000"/>
                </a:solidFill>
              </a:rPr>
              <a:t>only</a:t>
            </a:r>
            <a:r>
              <a:rPr lang="fr-FR" dirty="0">
                <a:solidFill>
                  <a:srgbClr val="FF0000"/>
                </a:solidFill>
              </a:rPr>
              <a:t> the table) </a:t>
            </a:r>
          </a:p>
          <a:p>
            <a:r>
              <a:rPr lang="fr-FR" dirty="0">
                <a:solidFill>
                  <a:srgbClr val="FF0000"/>
                </a:solidFill>
              </a:rPr>
              <a:t>Chelsea </a:t>
            </a:r>
            <a:r>
              <a:rPr lang="fr-FR" dirty="0" err="1">
                <a:solidFill>
                  <a:srgbClr val="FF0000"/>
                </a:solidFill>
              </a:rPr>
              <a:t>suggested</a:t>
            </a:r>
            <a:r>
              <a:rPr lang="fr-FR" dirty="0">
                <a:solidFill>
                  <a:srgbClr val="FF0000"/>
                </a:solidFill>
              </a:rPr>
              <a:t> to show the changes in </a:t>
            </a:r>
            <a:r>
              <a:rPr lang="fr-FR" dirty="0" err="1">
                <a:solidFill>
                  <a:srgbClr val="FF0000"/>
                </a:solidFill>
              </a:rPr>
              <a:t>mean</a:t>
            </a:r>
            <a:r>
              <a:rPr lang="fr-FR" dirty="0">
                <a:solidFill>
                  <a:srgbClr val="FF0000"/>
                </a:solidFill>
              </a:rPr>
              <a:t> composition </a:t>
            </a:r>
            <a:r>
              <a:rPr lang="fr-FR" dirty="0" err="1">
                <a:solidFill>
                  <a:srgbClr val="FF0000"/>
                </a:solidFill>
              </a:rPr>
              <a:t>with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barplots</a:t>
            </a:r>
            <a:r>
              <a:rPr lang="fr-FR" dirty="0">
                <a:solidFill>
                  <a:srgbClr val="FF0000"/>
                </a:solidFill>
              </a:rPr>
              <a:t> (slides 9 to 10)</a:t>
            </a:r>
          </a:p>
          <a:p>
            <a:r>
              <a:rPr lang="fr-FR" dirty="0">
                <a:solidFill>
                  <a:srgbClr val="FF0000"/>
                </a:solidFill>
              </a:rPr>
              <a:t>Note </a:t>
            </a:r>
            <a:r>
              <a:rPr lang="fr-FR" dirty="0" err="1">
                <a:solidFill>
                  <a:srgbClr val="FF0000"/>
                </a:solidFill>
              </a:rPr>
              <a:t>also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that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she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was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quite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interested</a:t>
            </a:r>
            <a:r>
              <a:rPr lang="fr-FR" dirty="0">
                <a:solidFill>
                  <a:srgbClr val="FF0000"/>
                </a:solidFill>
              </a:rPr>
              <a:t> by the </a:t>
            </a:r>
            <a:r>
              <a:rPr lang="fr-FR" dirty="0" err="1">
                <a:solidFill>
                  <a:srgbClr val="FF0000"/>
                </a:solidFill>
              </a:rPr>
              <a:t>project</a:t>
            </a:r>
            <a:r>
              <a:rPr lang="fr-FR" dirty="0">
                <a:solidFill>
                  <a:srgbClr val="FF0000"/>
                </a:solidFill>
              </a:rPr>
              <a:t> and </a:t>
            </a:r>
            <a:r>
              <a:rPr lang="fr-FR" dirty="0" err="1">
                <a:solidFill>
                  <a:srgbClr val="FF0000"/>
                </a:solidFill>
              </a:rPr>
              <a:t>proposed</a:t>
            </a:r>
            <a:r>
              <a:rPr lang="fr-FR" dirty="0">
                <a:solidFill>
                  <a:srgbClr val="FF0000"/>
                </a:solidFill>
              </a:rPr>
              <a:t> to </a:t>
            </a:r>
            <a:r>
              <a:rPr lang="fr-FR" dirty="0" err="1">
                <a:solidFill>
                  <a:srgbClr val="FF0000"/>
                </a:solidFill>
              </a:rPr>
              <a:t>readof</a:t>
            </a:r>
            <a:r>
              <a:rPr lang="fr-FR" dirty="0">
                <a:solidFill>
                  <a:srgbClr val="FF0000"/>
                </a:solidFill>
              </a:rPr>
              <a:t> the ms if </a:t>
            </a:r>
            <a:r>
              <a:rPr lang="fr-FR" dirty="0" err="1">
                <a:solidFill>
                  <a:srgbClr val="FF0000"/>
                </a:solidFill>
              </a:rPr>
              <a:t>we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want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631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310C07E5-CFBD-2947-B641-B6CBA526C02C}"/>
              </a:ext>
            </a:extLst>
          </p:cNvPr>
          <p:cNvSpPr txBox="1"/>
          <p:nvPr/>
        </p:nvSpPr>
        <p:spPr>
          <a:xfrm>
            <a:off x="741990" y="471382"/>
            <a:ext cx="8116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latin typeface="Avenir Roman" panose="02000503020000020003" pitchFamily="2" charset="0"/>
              </a:rPr>
              <a:t>Blue-Green 2 : </a:t>
            </a:r>
            <a:r>
              <a:rPr lang="fr-FR" sz="2800" b="1" dirty="0" err="1">
                <a:latin typeface="Avenir Roman" panose="02000503020000020003" pitchFamily="2" charset="0"/>
              </a:rPr>
              <a:t>Effects</a:t>
            </a:r>
            <a:r>
              <a:rPr lang="fr-FR" sz="2800" b="1" dirty="0">
                <a:latin typeface="Avenir Roman" panose="02000503020000020003" pitchFamily="2" charset="0"/>
              </a:rPr>
              <a:t> of cross-</a:t>
            </a:r>
            <a:r>
              <a:rPr lang="fr-FR" sz="2800" b="1" dirty="0" err="1">
                <a:latin typeface="Avenir Roman" panose="02000503020000020003" pitchFamily="2" charset="0"/>
              </a:rPr>
              <a:t>ecosystem</a:t>
            </a:r>
            <a:r>
              <a:rPr lang="fr-FR" sz="2800" b="1" dirty="0">
                <a:latin typeface="Avenir Roman" panose="02000503020000020003" pitchFamily="2" charset="0"/>
              </a:rPr>
              <a:t> </a:t>
            </a:r>
            <a:r>
              <a:rPr lang="fr-FR" sz="2800" b="1" dirty="0" err="1">
                <a:latin typeface="Avenir Roman" panose="02000503020000020003" pitchFamily="2" charset="0"/>
              </a:rPr>
              <a:t>flows</a:t>
            </a:r>
            <a:endParaRPr lang="fr-FR" sz="28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39D3F9A-C8AD-4841-B13B-7F8ADBD7F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1990" y="1043756"/>
            <a:ext cx="12445139" cy="552570"/>
          </a:xfrm>
        </p:spPr>
        <p:txBody>
          <a:bodyPr>
            <a:normAutofit/>
          </a:bodyPr>
          <a:lstStyle/>
          <a:p>
            <a:pPr algn="l"/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A) on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community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 composition in </a:t>
            </a:r>
            <a:r>
              <a:rPr lang="fr-FR" b="1" dirty="0" err="1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blue</a:t>
            </a:r>
            <a:r>
              <a:rPr lang="fr-FR" b="1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 networks </a:t>
            </a:r>
            <a:r>
              <a:rPr lang="fr-FR" dirty="0">
                <a:latin typeface="Avenir Roman" panose="02000503020000020003" pitchFamily="2" charset="0"/>
              </a:rPr>
              <a:t>=&gt; RDA + Permutation ANOVA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DCCE0A5-ADF6-CB44-B205-57676E079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746" y="1489316"/>
            <a:ext cx="7690258" cy="525244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AA0AA46-5A08-C943-ADCA-6B33F277E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43" y="1937288"/>
            <a:ext cx="4160944" cy="378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89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310C07E5-CFBD-2947-B641-B6CBA526C02C}"/>
              </a:ext>
            </a:extLst>
          </p:cNvPr>
          <p:cNvSpPr txBox="1"/>
          <p:nvPr/>
        </p:nvSpPr>
        <p:spPr>
          <a:xfrm>
            <a:off x="741990" y="471382"/>
            <a:ext cx="8116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latin typeface="Avenir Roman" panose="02000503020000020003" pitchFamily="2" charset="0"/>
              </a:rPr>
              <a:t>Blue-Green 2 : </a:t>
            </a:r>
            <a:r>
              <a:rPr lang="fr-FR" sz="2800" b="1" dirty="0" err="1">
                <a:latin typeface="Avenir Roman" panose="02000503020000020003" pitchFamily="2" charset="0"/>
              </a:rPr>
              <a:t>Effects</a:t>
            </a:r>
            <a:r>
              <a:rPr lang="fr-FR" sz="2800" b="1" dirty="0">
                <a:latin typeface="Avenir Roman" panose="02000503020000020003" pitchFamily="2" charset="0"/>
              </a:rPr>
              <a:t> of cross-</a:t>
            </a:r>
            <a:r>
              <a:rPr lang="fr-FR" sz="2800" b="1" dirty="0" err="1">
                <a:latin typeface="Avenir Roman" panose="02000503020000020003" pitchFamily="2" charset="0"/>
              </a:rPr>
              <a:t>ecosystem</a:t>
            </a:r>
            <a:r>
              <a:rPr lang="fr-FR" sz="2800" b="1" dirty="0">
                <a:latin typeface="Avenir Roman" panose="02000503020000020003" pitchFamily="2" charset="0"/>
              </a:rPr>
              <a:t> </a:t>
            </a:r>
            <a:r>
              <a:rPr lang="fr-FR" sz="2800" b="1" dirty="0" err="1">
                <a:latin typeface="Avenir Roman" panose="02000503020000020003" pitchFamily="2" charset="0"/>
              </a:rPr>
              <a:t>flows</a:t>
            </a:r>
            <a:endParaRPr lang="fr-FR" sz="28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39D3F9A-C8AD-4841-B13B-7F8ADBD7F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1990" y="1043756"/>
            <a:ext cx="12445139" cy="552570"/>
          </a:xfrm>
        </p:spPr>
        <p:txBody>
          <a:bodyPr>
            <a:normAutofit/>
          </a:bodyPr>
          <a:lstStyle/>
          <a:p>
            <a:pPr algn="l"/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A) on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community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 composition in </a:t>
            </a:r>
            <a:r>
              <a:rPr lang="fr-FR" b="1" dirty="0" err="1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blue</a:t>
            </a:r>
            <a:r>
              <a:rPr lang="fr-FR" b="1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 networks </a:t>
            </a:r>
            <a:r>
              <a:rPr lang="fr-FR" dirty="0">
                <a:latin typeface="Avenir Roman" panose="02000503020000020003" pitchFamily="2" charset="0"/>
              </a:rPr>
              <a:t>=&gt; RDA + Permutation ANOVA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AA0AA46-5A08-C943-ADCA-6B33F277E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43" y="1937288"/>
            <a:ext cx="4160944" cy="378368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4A5B76F-F648-FC4B-8286-D16FB2753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746" y="1508542"/>
            <a:ext cx="7690258" cy="521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28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310C07E5-CFBD-2947-B641-B6CBA526C02C}"/>
              </a:ext>
            </a:extLst>
          </p:cNvPr>
          <p:cNvSpPr txBox="1"/>
          <p:nvPr/>
        </p:nvSpPr>
        <p:spPr>
          <a:xfrm>
            <a:off x="741990" y="471382"/>
            <a:ext cx="8116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latin typeface="Avenir Roman" panose="02000503020000020003" pitchFamily="2" charset="0"/>
              </a:rPr>
              <a:t>Blue-Green 2 : </a:t>
            </a:r>
            <a:r>
              <a:rPr lang="fr-FR" sz="2800" b="1" dirty="0" err="1">
                <a:latin typeface="Avenir Roman" panose="02000503020000020003" pitchFamily="2" charset="0"/>
              </a:rPr>
              <a:t>Effects</a:t>
            </a:r>
            <a:r>
              <a:rPr lang="fr-FR" sz="2800" b="1" dirty="0">
                <a:latin typeface="Avenir Roman" panose="02000503020000020003" pitchFamily="2" charset="0"/>
              </a:rPr>
              <a:t> of cross-</a:t>
            </a:r>
            <a:r>
              <a:rPr lang="fr-FR" sz="2800" b="1" dirty="0" err="1">
                <a:latin typeface="Avenir Roman" panose="02000503020000020003" pitchFamily="2" charset="0"/>
              </a:rPr>
              <a:t>ecosystem</a:t>
            </a:r>
            <a:r>
              <a:rPr lang="fr-FR" sz="2800" b="1" dirty="0">
                <a:latin typeface="Avenir Roman" panose="02000503020000020003" pitchFamily="2" charset="0"/>
              </a:rPr>
              <a:t> </a:t>
            </a:r>
            <a:r>
              <a:rPr lang="fr-FR" sz="2800" b="1" dirty="0" err="1">
                <a:latin typeface="Avenir Roman" panose="02000503020000020003" pitchFamily="2" charset="0"/>
              </a:rPr>
              <a:t>flows</a:t>
            </a:r>
            <a:endParaRPr lang="fr-FR" sz="28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39D3F9A-C8AD-4841-B13B-7F8ADBD7F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1990" y="1043756"/>
            <a:ext cx="12445139" cy="552570"/>
          </a:xfrm>
        </p:spPr>
        <p:txBody>
          <a:bodyPr>
            <a:normAutofit/>
          </a:bodyPr>
          <a:lstStyle/>
          <a:p>
            <a:pPr algn="l"/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A) on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community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 composition in </a:t>
            </a:r>
            <a:r>
              <a:rPr lang="fr-FR" b="1" dirty="0" err="1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blue</a:t>
            </a:r>
            <a:r>
              <a:rPr lang="fr-FR" b="1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 networks </a:t>
            </a:r>
            <a:r>
              <a:rPr lang="fr-FR" dirty="0">
                <a:latin typeface="Avenir Roman" panose="02000503020000020003" pitchFamily="2" charset="0"/>
              </a:rPr>
              <a:t>=&gt; RDA + Permutation ANOVA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A181F88-0DC3-BD4C-A6C7-057C8C120478}"/>
              </a:ext>
            </a:extLst>
          </p:cNvPr>
          <p:cNvSpPr txBox="1"/>
          <p:nvPr/>
        </p:nvSpPr>
        <p:spPr>
          <a:xfrm>
            <a:off x="486005" y="1460814"/>
            <a:ext cx="1120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So, on the suggestion of Chelsea, </a:t>
            </a:r>
            <a:r>
              <a:rPr lang="fr-FR" dirty="0" err="1">
                <a:solidFill>
                  <a:srgbClr val="FF0000"/>
                </a:solidFill>
              </a:rPr>
              <a:t>here</a:t>
            </a:r>
            <a:r>
              <a:rPr lang="fr-FR" dirty="0">
                <a:solidFill>
                  <a:srgbClr val="FF0000"/>
                </a:solidFill>
              </a:rPr>
              <a:t> are </a:t>
            </a:r>
            <a:r>
              <a:rPr lang="fr-FR" dirty="0" err="1">
                <a:solidFill>
                  <a:srgbClr val="FF0000"/>
                </a:solidFill>
              </a:rPr>
              <a:t>other</a:t>
            </a:r>
            <a:r>
              <a:rPr lang="fr-FR" dirty="0">
                <a:solidFill>
                  <a:srgbClr val="FF0000"/>
                </a:solidFill>
              </a:rPr>
              <a:t> trials to show the </a:t>
            </a:r>
            <a:r>
              <a:rPr lang="fr-FR" dirty="0" err="1">
                <a:solidFill>
                  <a:srgbClr val="FF0000"/>
                </a:solidFill>
              </a:rPr>
              <a:t>same</a:t>
            </a:r>
            <a:r>
              <a:rPr lang="fr-FR" dirty="0">
                <a:solidFill>
                  <a:srgbClr val="FF0000"/>
                </a:solidFill>
              </a:rPr>
              <a:t> data </a:t>
            </a:r>
            <a:r>
              <a:rPr lang="fr-FR" dirty="0" err="1">
                <a:solidFill>
                  <a:srgbClr val="FF0000"/>
                </a:solidFill>
              </a:rPr>
              <a:t>with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barplots</a:t>
            </a:r>
            <a:r>
              <a:rPr lang="fr-FR" dirty="0">
                <a:solidFill>
                  <a:srgbClr val="FF0000"/>
                </a:solidFill>
              </a:rPr>
              <a:t> (</a:t>
            </a:r>
            <a:r>
              <a:rPr lang="fr-FR" dirty="0" err="1">
                <a:solidFill>
                  <a:srgbClr val="FF0000"/>
                </a:solidFill>
              </a:rPr>
              <a:t>average</a:t>
            </a:r>
            <a:r>
              <a:rPr lang="fr-FR" dirty="0">
                <a:solidFill>
                  <a:srgbClr val="FF0000"/>
                </a:solidFill>
              </a:rPr>
              <a:t> relative </a:t>
            </a:r>
            <a:r>
              <a:rPr lang="fr-FR" dirty="0" err="1">
                <a:solidFill>
                  <a:srgbClr val="FF0000"/>
                </a:solidFill>
              </a:rPr>
              <a:t>densities</a:t>
            </a:r>
            <a:r>
              <a:rPr lang="fr-FR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8D30383-EC4F-1649-838A-0159B2C8C2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21"/>
          <a:stretch/>
        </p:blipFill>
        <p:spPr>
          <a:xfrm>
            <a:off x="923636" y="2247204"/>
            <a:ext cx="4475400" cy="425069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06C05028-21D4-0E4C-9A0B-42154E145C5C}"/>
              </a:ext>
            </a:extLst>
          </p:cNvPr>
          <p:cNvSpPr txBox="1"/>
          <p:nvPr/>
        </p:nvSpPr>
        <p:spPr>
          <a:xfrm>
            <a:off x="2143463" y="1877872"/>
            <a:ext cx="1178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Isolated</a:t>
            </a:r>
            <a:r>
              <a:rPr lang="fr-FR" dirty="0"/>
              <a:t> (I)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F6735C5-433A-394E-A92B-840DA3C9A559}"/>
              </a:ext>
            </a:extLst>
          </p:cNvPr>
          <p:cNvSpPr txBox="1"/>
          <p:nvPr/>
        </p:nvSpPr>
        <p:spPr>
          <a:xfrm>
            <a:off x="3739189" y="1898333"/>
            <a:ext cx="1515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Connected</a:t>
            </a:r>
            <a:r>
              <a:rPr lang="fr-FR" dirty="0"/>
              <a:t> (C)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648C6530-CE10-2A44-856B-B558940E7CFF}"/>
              </a:ext>
            </a:extLst>
          </p:cNvPr>
          <p:cNvCxnSpPr/>
          <p:nvPr/>
        </p:nvCxnSpPr>
        <p:spPr>
          <a:xfrm>
            <a:off x="1046375" y="6513416"/>
            <a:ext cx="42043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BF2BBF86-37B1-5542-91E1-E4E91AA96A87}"/>
              </a:ext>
            </a:extLst>
          </p:cNvPr>
          <p:cNvSpPr txBox="1"/>
          <p:nvPr/>
        </p:nvSpPr>
        <p:spPr>
          <a:xfrm>
            <a:off x="2846225" y="6488668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days</a:t>
            </a:r>
            <a:endParaRPr lang="fr-FR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63F1F993-D5FA-AB46-8663-A1241C0A43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65"/>
          <a:stretch/>
        </p:blipFill>
        <p:spPr>
          <a:xfrm>
            <a:off x="6928877" y="2329787"/>
            <a:ext cx="4348723" cy="4158881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79DB4FC7-D529-4846-8DCA-1410D6258DE5}"/>
              </a:ext>
            </a:extLst>
          </p:cNvPr>
          <p:cNvSpPr txBox="1"/>
          <p:nvPr/>
        </p:nvSpPr>
        <p:spPr>
          <a:xfrm>
            <a:off x="7592291" y="634538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54C8601-8E42-224D-9D02-4711846D5B5D}"/>
              </a:ext>
            </a:extLst>
          </p:cNvPr>
          <p:cNvSpPr txBox="1"/>
          <p:nvPr/>
        </p:nvSpPr>
        <p:spPr>
          <a:xfrm>
            <a:off x="7957129" y="635231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CD28A22-1C2F-6A4E-9987-304BB5FAE848}"/>
              </a:ext>
            </a:extLst>
          </p:cNvPr>
          <p:cNvSpPr txBox="1"/>
          <p:nvPr/>
        </p:nvSpPr>
        <p:spPr>
          <a:xfrm>
            <a:off x="8546728" y="6352189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FA6F77C-09F7-104F-AEA6-D91BB64B815B}"/>
              </a:ext>
            </a:extLst>
          </p:cNvPr>
          <p:cNvSpPr txBox="1"/>
          <p:nvPr/>
        </p:nvSpPr>
        <p:spPr>
          <a:xfrm>
            <a:off x="8911566" y="635911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788BD89-51EB-B745-955D-C4C375D6EBCA}"/>
              </a:ext>
            </a:extLst>
          </p:cNvPr>
          <p:cNvSpPr txBox="1"/>
          <p:nvPr/>
        </p:nvSpPr>
        <p:spPr>
          <a:xfrm>
            <a:off x="9509033" y="6338456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5D85947-0F02-3B4B-A166-CE33DE7534B9}"/>
              </a:ext>
            </a:extLst>
          </p:cNvPr>
          <p:cNvSpPr txBox="1"/>
          <p:nvPr/>
        </p:nvSpPr>
        <p:spPr>
          <a:xfrm>
            <a:off x="9873871" y="634538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696B4C3-0678-874A-91AD-83DF9C063542}"/>
              </a:ext>
            </a:extLst>
          </p:cNvPr>
          <p:cNvSpPr txBox="1"/>
          <p:nvPr/>
        </p:nvSpPr>
        <p:spPr>
          <a:xfrm>
            <a:off x="10471338" y="6349637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8106C8A-3E34-EB41-9CC8-2CCBBD40C5EB}"/>
              </a:ext>
            </a:extLst>
          </p:cNvPr>
          <p:cNvSpPr txBox="1"/>
          <p:nvPr/>
        </p:nvSpPr>
        <p:spPr>
          <a:xfrm>
            <a:off x="10836176" y="635656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BB797D7-C2CC-AE4C-A17A-0AD395F0CD1C}"/>
              </a:ext>
            </a:extLst>
          </p:cNvPr>
          <p:cNvSpPr txBox="1"/>
          <p:nvPr/>
        </p:nvSpPr>
        <p:spPr>
          <a:xfrm>
            <a:off x="7669525" y="205018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7.5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D607005-FAB7-0E42-8260-AF21FA819C5C}"/>
              </a:ext>
            </a:extLst>
          </p:cNvPr>
          <p:cNvSpPr txBox="1"/>
          <p:nvPr/>
        </p:nvSpPr>
        <p:spPr>
          <a:xfrm>
            <a:off x="8673360" y="20533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13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C3389C8-0B9B-E440-AA4E-9CE62B92F410}"/>
              </a:ext>
            </a:extLst>
          </p:cNvPr>
          <p:cNvSpPr txBox="1"/>
          <p:nvPr/>
        </p:nvSpPr>
        <p:spPr>
          <a:xfrm>
            <a:off x="9509033" y="2050186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22.5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214644A-5540-BD48-B56B-93449FEA5782}"/>
              </a:ext>
            </a:extLst>
          </p:cNvPr>
          <p:cNvSpPr txBox="1"/>
          <p:nvPr/>
        </p:nvSpPr>
        <p:spPr>
          <a:xfrm>
            <a:off x="10608512" y="206253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45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EFF87BD-C7BE-AA45-8C03-A81138E6FD69}"/>
              </a:ext>
            </a:extLst>
          </p:cNvPr>
          <p:cNvSpPr txBox="1"/>
          <p:nvPr/>
        </p:nvSpPr>
        <p:spPr>
          <a:xfrm>
            <a:off x="7965185" y="1816366"/>
            <a:ext cx="289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Patch sizes (t7 to t29 </a:t>
            </a:r>
            <a:r>
              <a:rPr lang="fr-FR" dirty="0" err="1"/>
              <a:t>pooled</a:t>
            </a:r>
            <a:r>
              <a:rPr lang="fr-FR" dirty="0"/>
              <a:t>)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E83ED7A-56D2-CC4F-8168-D168EFE6A3A2}"/>
              </a:ext>
            </a:extLst>
          </p:cNvPr>
          <p:cNvSpPr txBox="1"/>
          <p:nvPr/>
        </p:nvSpPr>
        <p:spPr>
          <a:xfrm>
            <a:off x="6795555" y="1787501"/>
            <a:ext cx="67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t0</a:t>
            </a:r>
          </a:p>
          <a:p>
            <a:pPr algn="ctr"/>
            <a:r>
              <a:rPr lang="fr-FR" dirty="0"/>
              <a:t>stock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7590649-6DB7-2F48-A052-25E20A63CA85}"/>
              </a:ext>
            </a:extLst>
          </p:cNvPr>
          <p:cNvSpPr txBox="1"/>
          <p:nvPr/>
        </p:nvSpPr>
        <p:spPr>
          <a:xfrm>
            <a:off x="495376" y="5523345"/>
            <a:ext cx="50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7827"/>
                </a:solidFill>
              </a:rPr>
              <a:t>Rot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A3A2405-6036-4E47-9E80-DBEA2F854CB5}"/>
              </a:ext>
            </a:extLst>
          </p:cNvPr>
          <p:cNvSpPr txBox="1"/>
          <p:nvPr/>
        </p:nvSpPr>
        <p:spPr>
          <a:xfrm>
            <a:off x="514644" y="4826283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BB1"/>
                </a:solidFill>
              </a:rPr>
              <a:t>Spi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978D2ED-3F28-AD4D-A435-BF58181B1817}"/>
              </a:ext>
            </a:extLst>
          </p:cNvPr>
          <p:cNvSpPr txBox="1"/>
          <p:nvPr/>
        </p:nvSpPr>
        <p:spPr>
          <a:xfrm>
            <a:off x="508232" y="4455347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000D7C"/>
                </a:solidFill>
              </a:rPr>
              <a:t>Ble</a:t>
            </a:r>
            <a:endParaRPr lang="fr-FR" dirty="0">
              <a:solidFill>
                <a:srgbClr val="000D7C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C50D85C4-767D-3E4A-BE2C-D4D95F0F0720}"/>
              </a:ext>
            </a:extLst>
          </p:cNvPr>
          <p:cNvSpPr txBox="1"/>
          <p:nvPr/>
        </p:nvSpPr>
        <p:spPr>
          <a:xfrm>
            <a:off x="494799" y="4049873"/>
            <a:ext cx="504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812DC8"/>
                </a:solidFill>
              </a:rPr>
              <a:t>Pca</a:t>
            </a:r>
            <a:endParaRPr lang="fr-FR" dirty="0">
              <a:solidFill>
                <a:srgbClr val="812DC8"/>
              </a:solidFill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0FA142E1-5C9C-CF4D-9B13-27DF7811B43E}"/>
              </a:ext>
            </a:extLst>
          </p:cNvPr>
          <p:cNvSpPr txBox="1"/>
          <p:nvPr/>
        </p:nvSpPr>
        <p:spPr>
          <a:xfrm>
            <a:off x="505828" y="3734755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E00B8E"/>
                </a:solidFill>
              </a:rPr>
              <a:t>Col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5E8F4E43-718D-944A-A739-650C71B233A5}"/>
              </a:ext>
            </a:extLst>
          </p:cNvPr>
          <p:cNvSpPr txBox="1"/>
          <p:nvPr/>
        </p:nvSpPr>
        <p:spPr>
          <a:xfrm>
            <a:off x="505828" y="3028931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301B"/>
                </a:solidFill>
              </a:rPr>
              <a:t>Chi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5161789C-80DF-5842-97E4-07A4DF1462BA}"/>
              </a:ext>
            </a:extLst>
          </p:cNvPr>
          <p:cNvSpPr txBox="1"/>
          <p:nvPr/>
        </p:nvSpPr>
        <p:spPr>
          <a:xfrm>
            <a:off x="513490" y="2156382"/>
            <a:ext cx="467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60026"/>
                </a:solidFill>
              </a:rPr>
              <a:t>Tet</a:t>
            </a:r>
            <a:endParaRPr lang="fr-FR" dirty="0">
              <a:solidFill>
                <a:srgbClr val="F60026"/>
              </a:solidFill>
            </a:endParaRPr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5B315FE4-9674-D246-B388-975899A5B02E}"/>
              </a:ext>
            </a:extLst>
          </p:cNvPr>
          <p:cNvCxnSpPr>
            <a:cxnSpLocks/>
          </p:cNvCxnSpPr>
          <p:nvPr/>
        </p:nvCxnSpPr>
        <p:spPr>
          <a:xfrm flipV="1">
            <a:off x="936336" y="2337072"/>
            <a:ext cx="251654" cy="3976"/>
          </a:xfrm>
          <a:prstGeom prst="line">
            <a:avLst/>
          </a:prstGeom>
          <a:ln w="19050">
            <a:solidFill>
              <a:srgbClr val="F600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CFE490CF-850F-7E49-B6C1-DF6F597067CA}"/>
              </a:ext>
            </a:extLst>
          </p:cNvPr>
          <p:cNvCxnSpPr>
            <a:cxnSpLocks/>
          </p:cNvCxnSpPr>
          <p:nvPr/>
        </p:nvCxnSpPr>
        <p:spPr>
          <a:xfrm flipV="1">
            <a:off x="937654" y="3204851"/>
            <a:ext cx="249018" cy="8746"/>
          </a:xfrm>
          <a:prstGeom prst="line">
            <a:avLst/>
          </a:prstGeom>
          <a:ln w="19050">
            <a:solidFill>
              <a:srgbClr val="FF30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BB141DFC-0E57-0547-8575-5A9886579FCB}"/>
              </a:ext>
            </a:extLst>
          </p:cNvPr>
          <p:cNvCxnSpPr>
            <a:cxnSpLocks/>
          </p:cNvCxnSpPr>
          <p:nvPr/>
        </p:nvCxnSpPr>
        <p:spPr>
          <a:xfrm flipV="1">
            <a:off x="933246" y="3905189"/>
            <a:ext cx="257834" cy="1"/>
          </a:xfrm>
          <a:prstGeom prst="line">
            <a:avLst/>
          </a:prstGeom>
          <a:ln w="19050">
            <a:solidFill>
              <a:srgbClr val="E00B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5596CC78-3007-9348-AC08-6E0C709FAAA8}"/>
              </a:ext>
            </a:extLst>
          </p:cNvPr>
          <p:cNvCxnSpPr>
            <a:cxnSpLocks/>
          </p:cNvCxnSpPr>
          <p:nvPr/>
        </p:nvCxnSpPr>
        <p:spPr>
          <a:xfrm flipV="1">
            <a:off x="928628" y="4237543"/>
            <a:ext cx="267071" cy="1"/>
          </a:xfrm>
          <a:prstGeom prst="line">
            <a:avLst/>
          </a:prstGeom>
          <a:ln w="19050">
            <a:solidFill>
              <a:srgbClr val="812D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992CB321-3A87-474C-90B8-20DB8D0CD6D5}"/>
              </a:ext>
            </a:extLst>
          </p:cNvPr>
          <p:cNvCxnSpPr>
            <a:cxnSpLocks/>
          </p:cNvCxnSpPr>
          <p:nvPr/>
        </p:nvCxnSpPr>
        <p:spPr>
          <a:xfrm flipV="1">
            <a:off x="928628" y="4662418"/>
            <a:ext cx="267071" cy="1"/>
          </a:xfrm>
          <a:prstGeom prst="line">
            <a:avLst/>
          </a:prstGeom>
          <a:ln w="19050">
            <a:solidFill>
              <a:srgbClr val="000D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2EED30BA-792B-0640-865E-83FFC9189600}"/>
              </a:ext>
            </a:extLst>
          </p:cNvPr>
          <p:cNvCxnSpPr>
            <a:cxnSpLocks/>
          </p:cNvCxnSpPr>
          <p:nvPr/>
        </p:nvCxnSpPr>
        <p:spPr>
          <a:xfrm flipV="1">
            <a:off x="928628" y="4999329"/>
            <a:ext cx="267071" cy="1"/>
          </a:xfrm>
          <a:prstGeom prst="line">
            <a:avLst/>
          </a:prstGeom>
          <a:ln w="19050">
            <a:solidFill>
              <a:srgbClr val="007B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D0714C85-C29F-8F4B-B30A-747930ABBE11}"/>
              </a:ext>
            </a:extLst>
          </p:cNvPr>
          <p:cNvCxnSpPr>
            <a:cxnSpLocks/>
          </p:cNvCxnSpPr>
          <p:nvPr/>
        </p:nvCxnSpPr>
        <p:spPr>
          <a:xfrm flipV="1">
            <a:off x="928628" y="5724961"/>
            <a:ext cx="267071" cy="1"/>
          </a:xfrm>
          <a:prstGeom prst="line">
            <a:avLst/>
          </a:prstGeom>
          <a:ln w="19050">
            <a:solidFill>
              <a:srgbClr val="FF78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42566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1189</TotalTime>
  <Words>744</Words>
  <Application>Microsoft Macintosh PowerPoint</Application>
  <PresentationFormat>Grand écran</PresentationFormat>
  <Paragraphs>139</Paragraphs>
  <Slides>20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5" baseType="lpstr">
      <vt:lpstr>Arial</vt:lpstr>
      <vt:lpstr>Avenir Roman</vt:lpstr>
      <vt:lpstr>Calibri</vt:lpstr>
      <vt:lpstr>Calibri Light</vt:lpstr>
      <vt:lpstr>Thème Office</vt:lpstr>
      <vt:lpstr>Scaling up the effect of cross-ecosystem subsidy to the landscape: a multi-layered approach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Scaling up the effect of cross-ecosystem subsidy to the landscape: a multi-layered approach </dc:title>
  <dc:creator>Isabelle Gounand</dc:creator>
  <cp:lastModifiedBy>Isabelle Gounand</cp:lastModifiedBy>
  <cp:revision>25</cp:revision>
  <dcterms:created xsi:type="dcterms:W3CDTF">2019-02-28T14:39:21Z</dcterms:created>
  <dcterms:modified xsi:type="dcterms:W3CDTF">2019-03-01T22:19:46Z</dcterms:modified>
</cp:coreProperties>
</file>